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3"/>
  </p:notesMasterIdLst>
  <p:sldIdLst>
    <p:sldId id="256" r:id="rId2"/>
    <p:sldId id="257" r:id="rId3"/>
    <p:sldId id="269" r:id="rId4"/>
    <p:sldId id="280" r:id="rId5"/>
    <p:sldId id="277" r:id="rId6"/>
    <p:sldId id="278" r:id="rId7"/>
    <p:sldId id="263" r:id="rId8"/>
    <p:sldId id="283" r:id="rId9"/>
    <p:sldId id="266" r:id="rId10"/>
    <p:sldId id="284" r:id="rId11"/>
    <p:sldId id="288" r:id="rId12"/>
    <p:sldId id="289" r:id="rId13"/>
    <p:sldId id="290" r:id="rId14"/>
    <p:sldId id="291" r:id="rId15"/>
    <p:sldId id="292" r:id="rId16"/>
    <p:sldId id="293" r:id="rId17"/>
    <p:sldId id="294" r:id="rId18"/>
    <p:sldId id="295" r:id="rId19"/>
    <p:sldId id="281" r:id="rId20"/>
    <p:sldId id="264" r:id="rId21"/>
    <p:sldId id="265" r:id="rId22"/>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939">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4BE63-CB13-4486-A441-3AE65CEF8BCB}" v="14" dt="2025-08-02T08:21:21.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43"/>
      </p:cViewPr>
      <p:guideLst>
        <p:guide orient="horz" pos="2939"/>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2T08:16:28.098"/>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2T08:16:38.58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2T08:16:38.796"/>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2T08:16:40.25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2T08:16:44.86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014df7bb26_0_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014df7bb26_0_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4688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Google Shape;301;p10:notes"/>
          <p:cNvSpPr txBox="1">
            <a:spLocks noGrp="1"/>
          </p:cNvSpPr>
          <p:nvPr>
            <p:ph type="body" idx="1"/>
          </p:nvPr>
        </p:nvSpPr>
        <p:spPr/>
        <p:txBody>
          <a:bodyPr/>
          <a:lstStyle/>
          <a:p>
            <a:pPr marL="0" indent="0" eaLnBrk="1" hangingPunct="1">
              <a:buSzPts val="1400"/>
            </a:pPr>
            <a:endParaRPr lang="en-US" sz="1800" dirty="0">
              <a:latin typeface="Arial" panose="020B0604020202020204" pitchFamily="34" charset="0"/>
              <a:cs typeface="Arial" panose="020B0604020202020204" pitchFamily="34" charset="0"/>
            </a:endParaRPr>
          </a:p>
        </p:txBody>
      </p:sp>
      <p:sp>
        <p:nvSpPr>
          <p:cNvPr id="64515" name="Google Shape;302;p10:notes"/>
          <p:cNvSpPr>
            <a:spLocks noGrp="1" noRot="1" noChangeAspect="1" noTextEdit="1"/>
          </p:cNvSpPr>
          <p:nvPr>
            <p:ph type="sldImg" idx="2"/>
          </p:nvPr>
        </p:nvSpPr>
        <p:spPr>
          <a:xfrm>
            <a:off x="217488" y="812800"/>
            <a:ext cx="7124700" cy="4008438"/>
          </a:xfrm>
        </p:spPr>
      </p:sp>
      <p:sp>
        <p:nvSpPr>
          <p:cNvPr id="2" name="Date Placeholder 1"/>
          <p:cNvSpPr>
            <a:spLocks noGrp="1"/>
          </p:cNvSpPr>
          <p:nvPr>
            <p:ph type="dt" idx="1"/>
          </p:nvPr>
        </p:nvSpPr>
        <p:spPr/>
        <p:txBody>
          <a:bodyPr/>
          <a:lstStyle/>
          <a:p>
            <a:pPr>
              <a:defRPr/>
            </a:pPr>
            <a:fld id="{576230CD-EE5D-48F6-98B1-45B97553F02F}" type="datetime3">
              <a:rPr lang="en-US" smtClean="0"/>
              <a:t>28 September 2025</a:t>
            </a:fld>
            <a:endParaRPr lang="en-US" dirty="0"/>
          </a:p>
        </p:txBody>
      </p:sp>
      <p:sp>
        <p:nvSpPr>
          <p:cNvPr id="5" name="Header Placeholder 4"/>
          <p:cNvSpPr>
            <a:spLocks noGrp="1"/>
          </p:cNvSpPr>
          <p:nvPr>
            <p:ph type="hdr" sz="quarter"/>
          </p:nvPr>
        </p:nvSpPr>
        <p:spPr/>
        <p:txBody>
          <a:bodyPr/>
          <a:lstStyle/>
          <a:p>
            <a:pPr>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36438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14df7bb26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14df7bb26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0"/>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400" b="0" i="0">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0"/>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11"/>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400" b="0" i="0">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a:xfrm>
            <a:off x="609600" y="6377940"/>
            <a:ext cx="2804160" cy="276999"/>
          </a:xfrm>
        </p:spPr>
        <p:txBody>
          <a:bodyPr/>
          <a:lstStyle>
            <a:lvl1pPr>
              <a:defRPr/>
            </a:lvl1pPr>
          </a:lstStyle>
          <a:p>
            <a:pPr>
              <a:defRPr/>
            </a:pPr>
            <a:fld id="{17550D53-7800-4653-A6E2-CB1F46B4AC0A}" type="datetime5">
              <a:rPr lang="en-US" smtClean="0"/>
              <a:t>28-Sep-25</a:t>
            </a:fld>
            <a:endParaRPr lang="en-US" dirty="0"/>
          </a:p>
        </p:txBody>
      </p:sp>
      <p:sp>
        <p:nvSpPr>
          <p:cNvPr id="4" name="Footer Placeholder 21"/>
          <p:cNvSpPr>
            <a:spLocks noGrp="1"/>
          </p:cNvSpPr>
          <p:nvPr>
            <p:ph type="ftr" sz="quarter" idx="11"/>
          </p:nvPr>
        </p:nvSpPr>
        <p:spPr>
          <a:xfrm>
            <a:off x="9652000" y="6477000"/>
            <a:ext cx="1930400" cy="276999"/>
          </a:xfrm>
          <a:prstGeom prst="rect">
            <a:avLst/>
          </a:prstGeom>
        </p:spPr>
        <p:txBody>
          <a:bodyPr/>
          <a:lstStyle>
            <a:lvl1pPr>
              <a:defRPr/>
            </a:lvl1pPr>
          </a:lstStyle>
          <a:p>
            <a:pPr>
              <a:defRPr/>
            </a:pPr>
            <a:r>
              <a:rPr lang="en-US" dirty="0"/>
              <a:t>1/59</a:t>
            </a:r>
          </a:p>
        </p:txBody>
      </p:sp>
    </p:spTree>
    <p:extLst>
      <p:ext uri="{BB962C8B-B14F-4D97-AF65-F5344CB8AC3E}">
        <p14:creationId xmlns:p14="http://schemas.microsoft.com/office/powerpoint/2010/main" val="4120994325"/>
      </p:ext>
    </p:extLst>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9"/>
          <p:cNvPicPr preferRelativeResize="0"/>
          <p:nvPr/>
        </p:nvPicPr>
        <p:blipFill rotWithShape="1">
          <a:blip r:embed="rId6"/>
          <a:srcRect/>
          <a:stretch>
            <a:fillRect/>
          </a:stretch>
        </p:blipFill>
        <p:spPr>
          <a:xfrm>
            <a:off x="0" y="0"/>
            <a:ext cx="12191999" cy="6857999"/>
          </a:xfrm>
          <a:prstGeom prst="rect">
            <a:avLst/>
          </a:prstGeom>
          <a:noFill/>
          <a:ln>
            <a:noFill/>
          </a:ln>
        </p:spPr>
      </p:pic>
      <p:sp>
        <p:nvSpPr>
          <p:cNvPr id="7" name="Google Shape;7;p9"/>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9"/>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9"/>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rtl="0">
              <a:lnSpc>
                <a:spcPct val="116000"/>
              </a:lnSpc>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5.xm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srcRect/>
          <a:stretch>
            <a:fillRect/>
          </a:stretch>
        </p:blipFill>
        <p:spPr>
          <a:xfrm>
            <a:off x="0" y="9832"/>
            <a:ext cx="12192000" cy="6858000"/>
          </a:xfrm>
          <a:prstGeom prst="rect">
            <a:avLst/>
          </a:prstGeom>
          <a:noFill/>
          <a:ln>
            <a:noFill/>
          </a:ln>
        </p:spPr>
      </p:pic>
      <p:pic>
        <p:nvPicPr>
          <p:cNvPr id="48" name="Google Shape;48;p1"/>
          <p:cNvPicPr preferRelativeResize="0"/>
          <p:nvPr/>
        </p:nvPicPr>
        <p:blipFill rotWithShape="1">
          <a:blip r:embed="rId4"/>
          <a:srcRect/>
          <a:stretch>
            <a:fillRect/>
          </a:stretch>
        </p:blipFill>
        <p:spPr>
          <a:xfrm>
            <a:off x="12080" y="4850865"/>
            <a:ext cx="1423693" cy="1804697"/>
          </a:xfrm>
          <a:prstGeom prst="rect">
            <a:avLst/>
          </a:prstGeom>
          <a:noFill/>
          <a:ln>
            <a:noFill/>
          </a:ln>
        </p:spPr>
      </p:pic>
      <p:sp>
        <p:nvSpPr>
          <p:cNvPr id="49" name="Google Shape;49;p1"/>
          <p:cNvSpPr txBox="1"/>
          <p:nvPr/>
        </p:nvSpPr>
        <p:spPr>
          <a:xfrm>
            <a:off x="2326634" y="5753213"/>
            <a:ext cx="4742760" cy="68993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PR</a:t>
            </a:r>
            <a:r>
              <a:rPr lang="en-US" sz="2200" b="1" dirty="0">
                <a:solidFill>
                  <a:schemeClr val="dk1"/>
                </a:solidFill>
                <a:latin typeface="Times New Roman" panose="02020603050405020304" pitchFamily="18" charset="0"/>
                <a:cs typeface="Times New Roman" panose="02020603050405020304" pitchFamily="18" charset="0"/>
              </a:rPr>
              <a:t>OJECT</a:t>
            </a:r>
            <a:r>
              <a:rPr lang="en-US" sz="22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 BY</a:t>
            </a:r>
            <a:endParaRPr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355600" marR="0" lvl="0" indent="-342900" algn="l" rtl="0">
              <a:lnSpc>
                <a:spcPct val="100000"/>
              </a:lnSpc>
              <a:spcBef>
                <a:spcPts val="0"/>
              </a:spcBef>
              <a:spcAft>
                <a:spcPts val="0"/>
              </a:spcAft>
              <a:buAutoNum type="arabicPeriod"/>
            </a:pPr>
            <a:r>
              <a:rPr lang="en-IN"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22ECR166 </a:t>
            </a:r>
            <a:r>
              <a:rPr lang="en-IN" sz="2200" dirty="0">
                <a:solidFill>
                  <a:schemeClr val="dk1"/>
                </a:solidFill>
                <a:latin typeface="Times New Roman" panose="02020603050405020304" pitchFamily="18" charset="0"/>
                <a:cs typeface="Times New Roman" panose="02020603050405020304" pitchFamily="18" charset="0"/>
              </a:rPr>
              <a:t>– </a:t>
            </a:r>
            <a:r>
              <a:rPr lang="en-IN"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SARANKUMAR S </a:t>
            </a:r>
            <a:r>
              <a:rPr lang="en-IN" sz="2200" b="0" i="0" u="none" strike="noStrike" cap="none" dirty="0" err="1">
                <a:solidFill>
                  <a:schemeClr val="dk1"/>
                </a:solidFill>
                <a:latin typeface="Times New Roman" panose="02020603050405020304" pitchFamily="18" charset="0"/>
                <a:cs typeface="Times New Roman" panose="02020603050405020304" pitchFamily="18" charset="0"/>
                <a:sym typeface="Arial" panose="020B0604020202020204"/>
              </a:rPr>
              <a:t>S</a:t>
            </a:r>
            <a:endParaRPr lang="en-IN"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50" name="Google Shape;50;p1"/>
          <p:cNvSpPr txBox="1"/>
          <p:nvPr/>
        </p:nvSpPr>
        <p:spPr>
          <a:xfrm>
            <a:off x="10937297" y="6514910"/>
            <a:ext cx="300355" cy="28130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None/>
            </a:pPr>
            <a:fld id="{00000000-1234-1234-1234-123412341234}" type="slidenum">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1</a:t>
            </a:fld>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 name="Google Shape;53;p1"/>
          <p:cNvSpPr txBox="1"/>
          <p:nvPr/>
        </p:nvSpPr>
        <p:spPr>
          <a:xfrm>
            <a:off x="8497174" y="4577302"/>
            <a:ext cx="3296717" cy="193760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2200" b="1" dirty="0">
                <a:solidFill>
                  <a:schemeClr val="dk1"/>
                </a:solidFill>
              </a:rPr>
              <a:t> </a:t>
            </a:r>
            <a:r>
              <a:rPr lang="en-US" sz="2200" b="1"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GUIDED BY</a:t>
            </a:r>
            <a:endParaRPr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a:p>
            <a:pPr marL="68580" marR="0" lvl="0" indent="0" algn="l" rtl="0">
              <a:lnSpc>
                <a:spcPct val="100000"/>
              </a:lnSpc>
              <a:spcBef>
                <a:spcPts val="0"/>
              </a:spcBef>
              <a:spcAft>
                <a:spcPts val="0"/>
              </a:spcAft>
              <a:buNone/>
            </a:pPr>
            <a:r>
              <a:rPr lang="en-IN" sz="2200" dirty="0">
                <a:solidFill>
                  <a:schemeClr val="dk1"/>
                </a:solidFill>
                <a:latin typeface="Times New Roman" panose="02020603050405020304" pitchFamily="18" charset="0"/>
                <a:cs typeface="Times New Roman" panose="02020603050405020304" pitchFamily="18" charset="0"/>
              </a:rPr>
              <a:t>Ms. INDHUMATHI N,</a:t>
            </a:r>
          </a:p>
          <a:p>
            <a:pPr marL="68580" marR="0" lvl="0" indent="0" algn="l" rtl="0">
              <a:lnSpc>
                <a:spcPct val="100000"/>
              </a:lnSpc>
              <a:spcBef>
                <a:spcPts val="0"/>
              </a:spcBef>
              <a:spcAft>
                <a:spcPts val="0"/>
              </a:spcAft>
              <a:buNone/>
            </a:pPr>
            <a:r>
              <a:rPr lang="en-US" sz="2200" dirty="0">
                <a:effectLst/>
                <a:latin typeface="Times New Roman" panose="02020603050405020304" pitchFamily="18" charset="0"/>
              </a:rPr>
              <a:t>Assistant Professor,</a:t>
            </a:r>
            <a:br>
              <a:rPr lang="en-US" sz="2200" dirty="0"/>
            </a:br>
            <a:r>
              <a:rPr lang="en-US" sz="2200" dirty="0">
                <a:effectLst/>
                <a:latin typeface="Times New Roman" panose="02020603050405020304" pitchFamily="18" charset="0"/>
              </a:rPr>
              <a:t>Department of ECE,</a:t>
            </a:r>
            <a:br>
              <a:rPr lang="en-US" sz="2200" dirty="0"/>
            </a:br>
            <a:r>
              <a:rPr lang="en-US" sz="2200" dirty="0" err="1">
                <a:effectLst/>
                <a:latin typeface="Times New Roman" panose="02020603050405020304" pitchFamily="18" charset="0"/>
              </a:rPr>
              <a:t>Kongu</a:t>
            </a:r>
            <a:r>
              <a:rPr lang="en-US" sz="2200" dirty="0">
                <a:effectLst/>
                <a:latin typeface="Times New Roman" panose="02020603050405020304" pitchFamily="18" charset="0"/>
              </a:rPr>
              <a:t> Engineering College.</a:t>
            </a:r>
            <a:endParaRPr lang="en-IN" sz="22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54" name="Google Shape;54;p1"/>
          <p:cNvSpPr txBox="1">
            <a:spLocks noGrp="1"/>
          </p:cNvSpPr>
          <p:nvPr>
            <p:ph type="title"/>
          </p:nvPr>
        </p:nvSpPr>
        <p:spPr>
          <a:xfrm>
            <a:off x="2505007" y="202438"/>
            <a:ext cx="9288884" cy="3837711"/>
          </a:xfrm>
          <a:prstGeom prst="rect">
            <a:avLst/>
          </a:prstGeom>
          <a:noFill/>
          <a:ln>
            <a:noFill/>
          </a:ln>
        </p:spPr>
        <p:txBody>
          <a:bodyPr spcFirstLastPara="1" wrap="square" lIns="0" tIns="12700" rIns="0" bIns="0" anchor="t" anchorCtr="0">
            <a:noAutofit/>
          </a:bodyPr>
          <a:lstStyle/>
          <a:p>
            <a:pPr marL="12700" algn="ctr"/>
            <a:r>
              <a:rPr lang="en-IN" sz="3600" b="1" dirty="0">
                <a:solidFill>
                  <a:srgbClr val="0B5394"/>
                </a:solidFill>
                <a:latin typeface="Times New Roman" panose="02020603050405020304"/>
                <a:ea typeface="Times New Roman" panose="02020603050405020304"/>
                <a:cs typeface="Times New Roman" panose="02020603050405020304"/>
                <a:sym typeface="Times New Roman" panose="02020603050405020304"/>
              </a:rPr>
              <a:t>KONGU ENGINEERING COLLEGE</a:t>
            </a:r>
            <a:br>
              <a:rPr lang="en-IN" sz="3600" b="1" dirty="0">
                <a:solidFill>
                  <a:srgbClr val="0B5394"/>
                </a:solidFill>
                <a:latin typeface="Times New Roman" panose="02020603050405020304"/>
                <a:ea typeface="Times New Roman" panose="02020603050405020304"/>
                <a:cs typeface="Times New Roman" panose="02020603050405020304"/>
                <a:sym typeface="Times New Roman" panose="02020603050405020304"/>
              </a:rPr>
            </a:br>
            <a:r>
              <a:rPr lang="en-US" sz="2800" b="0"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t>DEPARTMENT OF ELECTRONICS AND</a:t>
            </a:r>
            <a:r>
              <a:rPr lang="en-US" sz="2800" dirty="0">
                <a:solidFill>
                  <a:srgbClr val="FF0000"/>
                </a:solidFill>
                <a:latin typeface="Times New Roman" panose="02020603050405020304" pitchFamily="18" charset="0"/>
                <a:cs typeface="Times New Roman" panose="02020603050405020304" pitchFamily="18" charset="0"/>
              </a:rPr>
              <a:t> </a:t>
            </a:r>
            <a:r>
              <a:rPr lang="en-US" sz="2800" b="0"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t>COMMUNICATION  ENGINEERING</a:t>
            </a:r>
            <a:br>
              <a:rPr lang="en-US" sz="2800" b="0"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br>
            <a:br>
              <a:rPr lang="en-US" sz="2800" b="1"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br>
            <a:r>
              <a:rPr lang="en-US" sz="2800" b="1" i="0" u="none" strike="noStrike" cap="none" dirty="0">
                <a:solidFill>
                  <a:schemeClr val="bg2">
                    <a:lumMod val="60000"/>
                    <a:lumOff val="40000"/>
                  </a:schemeClr>
                </a:solidFill>
                <a:latin typeface="Times New Roman" panose="02020603050405020304" pitchFamily="18" charset="0"/>
                <a:cs typeface="Times New Roman" panose="02020603050405020304" pitchFamily="18" charset="0"/>
                <a:sym typeface="Arial" panose="020B0604020202020204"/>
              </a:rPr>
              <a:t>COMPARITIVE ANALYSIS ON EARLY GASTRIC CANCER PREDICTION USING ENDOSCOPIC IMAGES</a:t>
            </a:r>
            <a:br>
              <a:rPr lang="en-US" sz="2800" b="0"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br>
            <a:br>
              <a:rPr lang="en-US" sz="2800" b="0" i="0" u="none" strike="noStrike" cap="none" dirty="0">
                <a:solidFill>
                  <a:srgbClr val="FF0000"/>
                </a:solidFill>
                <a:latin typeface="Times New Roman" panose="02020603050405020304" pitchFamily="18" charset="0"/>
                <a:cs typeface="Times New Roman" panose="02020603050405020304" pitchFamily="18" charset="0"/>
                <a:sym typeface="Arial" panose="020B0604020202020204"/>
              </a:rPr>
            </a:br>
            <a:br>
              <a:rPr lang="en-IN" sz="2400" b="1" u="sng" dirty="0"/>
            </a:br>
            <a:br>
              <a:rPr lang="en-IN" sz="3600" b="1" dirty="0">
                <a:solidFill>
                  <a:srgbClr val="0B5394"/>
                </a:solidFill>
                <a:latin typeface="Times New Roman" panose="02020603050405020304"/>
                <a:ea typeface="Times New Roman" panose="02020603050405020304"/>
                <a:cs typeface="Times New Roman" panose="02020603050405020304"/>
                <a:sym typeface="Times New Roman" panose="02020603050405020304"/>
              </a:rPr>
            </a:br>
            <a:r>
              <a:rPr lang="en-IN" sz="3600" b="1" dirty="0">
                <a:solidFill>
                  <a:srgbClr val="0B5394"/>
                </a:solidFill>
                <a:latin typeface="Times New Roman" panose="02020603050405020304"/>
                <a:ea typeface="Times New Roman" panose="02020603050405020304"/>
                <a:cs typeface="Times New Roman" panose="02020603050405020304"/>
                <a:sym typeface="Times New Roman" panose="02020603050405020304"/>
              </a:rPr>
              <a:t> </a:t>
            </a:r>
            <a:r>
              <a:rPr lang="en-US" sz="3600" b="1" dirty="0">
                <a:solidFill>
                  <a:srgbClr val="0B5394"/>
                </a:solidFill>
                <a:latin typeface="Times New Roman" panose="02020603050405020304"/>
                <a:ea typeface="Times New Roman" panose="02020603050405020304"/>
                <a:cs typeface="Times New Roman" panose="02020603050405020304"/>
                <a:sym typeface="Times New Roman" panose="02020603050405020304"/>
              </a:rPr>
              <a:t> </a:t>
            </a:r>
            <a:endParaRPr sz="3600"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Google Shape;47;p1"/>
          <p:cNvPicPr preferRelativeResize="0"/>
          <p:nvPr/>
        </p:nvPicPr>
        <p:blipFill rotWithShape="1">
          <a:blip r:embed="rId5"/>
          <a:srcRect/>
          <a:stretch>
            <a:fillRect/>
          </a:stretch>
        </p:blipFill>
        <p:spPr>
          <a:xfrm>
            <a:off x="583900" y="1222865"/>
            <a:ext cx="1526300" cy="13925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988A-129E-EC1B-ED32-6CDEF5687E91}"/>
              </a:ext>
            </a:extLst>
          </p:cNvPr>
          <p:cNvSpPr>
            <a:spLocks noGrp="1"/>
          </p:cNvSpPr>
          <p:nvPr>
            <p:ph type="title"/>
          </p:nvPr>
        </p:nvSpPr>
        <p:spPr>
          <a:xfrm>
            <a:off x="4082070" y="352033"/>
            <a:ext cx="4850817"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PROPOSED METHOD</a:t>
            </a:r>
          </a:p>
        </p:txBody>
      </p:sp>
      <p:sp>
        <p:nvSpPr>
          <p:cNvPr id="3" name="Slide Number Placeholder 2">
            <a:extLst>
              <a:ext uri="{FF2B5EF4-FFF2-40B4-BE49-F238E27FC236}">
                <a16:creationId xmlns:a16="http://schemas.microsoft.com/office/drawing/2014/main" id="{A3560991-CF78-ABDB-63C3-E206B388C309}"/>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10</a:t>
            </a:fld>
            <a:endParaRPr lang="en-US" dirty="0"/>
          </a:p>
        </p:txBody>
      </p:sp>
      <p:sp>
        <p:nvSpPr>
          <p:cNvPr id="4" name="TextBox 3">
            <a:extLst>
              <a:ext uri="{FF2B5EF4-FFF2-40B4-BE49-F238E27FC236}">
                <a16:creationId xmlns:a16="http://schemas.microsoft.com/office/drawing/2014/main" id="{2713AD96-F137-3AB8-BD4F-8427F6A35E80}"/>
              </a:ext>
            </a:extLst>
          </p:cNvPr>
          <p:cNvSpPr txBox="1"/>
          <p:nvPr/>
        </p:nvSpPr>
        <p:spPr>
          <a:xfrm>
            <a:off x="1383396" y="1212210"/>
            <a:ext cx="10248163" cy="5293757"/>
          </a:xfrm>
          <a:prstGeom prst="rect">
            <a:avLst/>
          </a:prstGeom>
          <a:noFill/>
        </p:spPr>
        <p:txBody>
          <a:bodyPr wrap="square" rtlCol="0">
            <a:spAutoFit/>
          </a:bodyPr>
          <a:lstStyle/>
          <a:p>
            <a:pPr marL="457200" indent="-45720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Train deep learning models (</a:t>
            </a:r>
            <a:r>
              <a:rPr lang="en-IN" sz="2600" dirty="0">
                <a:latin typeface="Times New Roman" panose="02020603050405020304" pitchFamily="18" charset="0"/>
                <a:cs typeface="Times New Roman" panose="02020603050405020304" pitchFamily="18" charset="0"/>
              </a:rPr>
              <a:t>VGG19,ResNet,EfficientNet,InceptionV3</a:t>
            </a:r>
            <a:r>
              <a:rPr lang="en-US" sz="2600" dirty="0">
                <a:latin typeface="Times New Roman" panose="02020603050405020304" pitchFamily="18" charset="0"/>
                <a:cs typeface="Times New Roman" panose="02020603050405020304" pitchFamily="18" charset="0"/>
              </a:rPr>
              <a:t>) for classification of gastric conditions.</a:t>
            </a:r>
          </a:p>
          <a:p>
            <a:pPr marL="285750" indent="-285750">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Classifies input endoscopic images into one of 5 gastrointestinal conditions, improving diagnostic assistance and early detection accuracy.</a:t>
            </a:r>
          </a:p>
          <a:p>
            <a:pPr marL="285750" indent="-285750">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Predict categories </a:t>
            </a:r>
          </a:p>
          <a:p>
            <a:r>
              <a:rPr lang="en-US" sz="2600" dirty="0">
                <a:latin typeface="Times New Roman" panose="02020603050405020304" pitchFamily="18" charset="0"/>
                <a:cs typeface="Times New Roman" panose="02020603050405020304" pitchFamily="18" charset="0"/>
              </a:rPr>
              <a:t>		1.Polyps</a:t>
            </a:r>
          </a:p>
          <a:p>
            <a:r>
              <a:rPr lang="en-US" sz="2600" dirty="0">
                <a:latin typeface="Times New Roman" panose="02020603050405020304" pitchFamily="18" charset="0"/>
                <a:cs typeface="Times New Roman" panose="02020603050405020304" pitchFamily="18" charset="0"/>
              </a:rPr>
              <a:t>                      2.Ulcerative colitis</a:t>
            </a:r>
          </a:p>
          <a:p>
            <a:r>
              <a:rPr lang="en-US" sz="2600" dirty="0">
                <a:latin typeface="Times New Roman" panose="02020603050405020304" pitchFamily="18" charset="0"/>
                <a:cs typeface="Times New Roman" panose="02020603050405020304" pitchFamily="18" charset="0"/>
              </a:rPr>
              <a:t>		3.Resection Margins</a:t>
            </a:r>
          </a:p>
          <a:p>
            <a:r>
              <a:rPr lang="en-US" sz="2600" dirty="0">
                <a:latin typeface="Times New Roman" panose="02020603050405020304" pitchFamily="18" charset="0"/>
                <a:cs typeface="Times New Roman" panose="02020603050405020304" pitchFamily="18" charset="0"/>
              </a:rPr>
              <a:t>		4.Esophagitis</a:t>
            </a:r>
          </a:p>
          <a:p>
            <a:r>
              <a:rPr lang="en-US" sz="2600" dirty="0">
                <a:latin typeface="Times New Roman" panose="02020603050405020304" pitchFamily="18" charset="0"/>
                <a:cs typeface="Times New Roman" panose="02020603050405020304" pitchFamily="18" charset="0"/>
              </a:rPr>
              <a:t>		5.Normal</a:t>
            </a:r>
          </a:p>
          <a:p>
            <a:r>
              <a:rPr lang="en-US" sz="2600" dirty="0">
                <a:latin typeface="Times New Roman" panose="02020603050405020304" pitchFamily="18" charset="0"/>
                <a:cs typeface="Times New Roman" panose="02020603050405020304" pitchFamily="18" charset="0"/>
              </a:rPr>
              <a:t> and evaluate model performance using accuracy, precision.</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03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A88F1-84EB-DCF4-96CE-5BB1FC1C7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D8C80-7A9F-4B3F-F238-D45FE1E0D349}"/>
              </a:ext>
            </a:extLst>
          </p:cNvPr>
          <p:cNvSpPr>
            <a:spLocks noGrp="1"/>
          </p:cNvSpPr>
          <p:nvPr>
            <p:ph type="title"/>
          </p:nvPr>
        </p:nvSpPr>
        <p:spPr>
          <a:xfrm>
            <a:off x="4650235" y="297204"/>
            <a:ext cx="3518266"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OUTPUT-VGG19</a:t>
            </a:r>
          </a:p>
        </p:txBody>
      </p:sp>
      <p:sp>
        <p:nvSpPr>
          <p:cNvPr id="3" name="Slide Number Placeholder 2">
            <a:extLst>
              <a:ext uri="{FF2B5EF4-FFF2-40B4-BE49-F238E27FC236}">
                <a16:creationId xmlns:a16="http://schemas.microsoft.com/office/drawing/2014/main" id="{86E99B11-4407-9C55-D1E7-46145969338D}"/>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11</a:t>
            </a:fld>
            <a:endParaRPr lang="en-US" dirty="0"/>
          </a:p>
        </p:txBody>
      </p:sp>
      <p:pic>
        <p:nvPicPr>
          <p:cNvPr id="6" name="Picture 5">
            <a:extLst>
              <a:ext uri="{FF2B5EF4-FFF2-40B4-BE49-F238E27FC236}">
                <a16:creationId xmlns:a16="http://schemas.microsoft.com/office/drawing/2014/main" id="{B1BA0E8A-5486-F46F-00A9-7A21DFBF218D}"/>
              </a:ext>
            </a:extLst>
          </p:cNvPr>
          <p:cNvPicPr>
            <a:picLocks noChangeAspect="1"/>
          </p:cNvPicPr>
          <p:nvPr/>
        </p:nvPicPr>
        <p:blipFill>
          <a:blip r:embed="rId2"/>
          <a:srcRect l="2" r="-1247"/>
          <a:stretch>
            <a:fillRect/>
          </a:stretch>
        </p:blipFill>
        <p:spPr>
          <a:xfrm>
            <a:off x="1402993" y="1278193"/>
            <a:ext cx="10012750" cy="4532727"/>
          </a:xfrm>
          <a:prstGeom prst="rect">
            <a:avLst/>
          </a:prstGeom>
        </p:spPr>
      </p:pic>
    </p:spTree>
    <p:extLst>
      <p:ext uri="{BB962C8B-B14F-4D97-AF65-F5344CB8AC3E}">
        <p14:creationId xmlns:p14="http://schemas.microsoft.com/office/powerpoint/2010/main" val="15385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96547-83C1-73CE-EBDA-7E2FCF272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F97F7-9F4D-2322-3660-48718E97AADD}"/>
              </a:ext>
            </a:extLst>
          </p:cNvPr>
          <p:cNvSpPr>
            <a:spLocks noGrp="1"/>
          </p:cNvSpPr>
          <p:nvPr>
            <p:ph type="title"/>
          </p:nvPr>
        </p:nvSpPr>
        <p:spPr>
          <a:xfrm>
            <a:off x="3036375" y="242310"/>
            <a:ext cx="7067711"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VGG19 – CONFUSION MATRIX</a:t>
            </a:r>
          </a:p>
        </p:txBody>
      </p:sp>
      <p:sp>
        <p:nvSpPr>
          <p:cNvPr id="3" name="Slide Number Placeholder 2">
            <a:extLst>
              <a:ext uri="{FF2B5EF4-FFF2-40B4-BE49-F238E27FC236}">
                <a16:creationId xmlns:a16="http://schemas.microsoft.com/office/drawing/2014/main" id="{8F89ED9B-2275-373C-9EA2-B7A9FAC92226}"/>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12</a:t>
            </a:fld>
            <a:endParaRPr lang="en-US" dirty="0"/>
          </a:p>
        </p:txBody>
      </p:sp>
      <p:pic>
        <p:nvPicPr>
          <p:cNvPr id="5" name="Picture 4">
            <a:extLst>
              <a:ext uri="{FF2B5EF4-FFF2-40B4-BE49-F238E27FC236}">
                <a16:creationId xmlns:a16="http://schemas.microsoft.com/office/drawing/2014/main" id="{E5EDBD21-35AA-1318-8A64-79C30B8BCA7A}"/>
              </a:ext>
            </a:extLst>
          </p:cNvPr>
          <p:cNvPicPr>
            <a:picLocks noChangeAspect="1"/>
          </p:cNvPicPr>
          <p:nvPr/>
        </p:nvPicPr>
        <p:blipFill>
          <a:blip r:embed="rId2"/>
          <a:stretch>
            <a:fillRect/>
          </a:stretch>
        </p:blipFill>
        <p:spPr>
          <a:xfrm>
            <a:off x="2442964" y="980768"/>
            <a:ext cx="8254532" cy="5534142"/>
          </a:xfrm>
          <a:prstGeom prst="rect">
            <a:avLst/>
          </a:prstGeom>
        </p:spPr>
      </p:pic>
    </p:spTree>
    <p:extLst>
      <p:ext uri="{BB962C8B-B14F-4D97-AF65-F5344CB8AC3E}">
        <p14:creationId xmlns:p14="http://schemas.microsoft.com/office/powerpoint/2010/main" val="387462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5F93E-F3F0-E55E-B038-F4DC87EF5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9D3DF-8BD6-16E5-E213-33344FAB072D}"/>
              </a:ext>
            </a:extLst>
          </p:cNvPr>
          <p:cNvSpPr>
            <a:spLocks noGrp="1"/>
          </p:cNvSpPr>
          <p:nvPr>
            <p:ph type="title"/>
          </p:nvPr>
        </p:nvSpPr>
        <p:spPr>
          <a:xfrm>
            <a:off x="4366364" y="68827"/>
            <a:ext cx="3459272"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OUTPUT-VGG19</a:t>
            </a:r>
          </a:p>
        </p:txBody>
      </p:sp>
      <p:sp>
        <p:nvSpPr>
          <p:cNvPr id="3" name="Slide Number Placeholder 2">
            <a:extLst>
              <a:ext uri="{FF2B5EF4-FFF2-40B4-BE49-F238E27FC236}">
                <a16:creationId xmlns:a16="http://schemas.microsoft.com/office/drawing/2014/main" id="{0CBA734F-C72E-C092-222F-2B2263AB4254}"/>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13</a:t>
            </a:fld>
            <a:endParaRPr lang="en-US" dirty="0"/>
          </a:p>
        </p:txBody>
      </p:sp>
      <p:pic>
        <p:nvPicPr>
          <p:cNvPr id="6" name="Picture 5">
            <a:extLst>
              <a:ext uri="{FF2B5EF4-FFF2-40B4-BE49-F238E27FC236}">
                <a16:creationId xmlns:a16="http://schemas.microsoft.com/office/drawing/2014/main" id="{BB8D370D-638A-2191-8C80-CFCE2220737B}"/>
              </a:ext>
            </a:extLst>
          </p:cNvPr>
          <p:cNvPicPr>
            <a:picLocks noChangeAspect="1"/>
          </p:cNvPicPr>
          <p:nvPr/>
        </p:nvPicPr>
        <p:blipFill>
          <a:blip r:embed="rId2"/>
          <a:stretch>
            <a:fillRect/>
          </a:stretch>
        </p:blipFill>
        <p:spPr>
          <a:xfrm>
            <a:off x="1443865" y="779424"/>
            <a:ext cx="10127226" cy="6009749"/>
          </a:xfrm>
          <a:prstGeom prst="rect">
            <a:avLst/>
          </a:prstGeom>
        </p:spPr>
      </p:pic>
    </p:spTree>
    <p:extLst>
      <p:ext uri="{BB962C8B-B14F-4D97-AF65-F5344CB8AC3E}">
        <p14:creationId xmlns:p14="http://schemas.microsoft.com/office/powerpoint/2010/main" val="202631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76F19-45C1-6B2C-3220-5ABC189FC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32E731-0B57-E7A7-14E8-AD28F8A5FE33}"/>
              </a:ext>
            </a:extLst>
          </p:cNvPr>
          <p:cNvSpPr>
            <a:spLocks noGrp="1"/>
          </p:cNvSpPr>
          <p:nvPr>
            <p:ph type="title"/>
          </p:nvPr>
        </p:nvSpPr>
        <p:spPr>
          <a:xfrm>
            <a:off x="4650235" y="297204"/>
            <a:ext cx="4159468"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OUTPUT - ResNet50</a:t>
            </a:r>
          </a:p>
        </p:txBody>
      </p:sp>
      <p:sp>
        <p:nvSpPr>
          <p:cNvPr id="3" name="Slide Number Placeholder 2">
            <a:extLst>
              <a:ext uri="{FF2B5EF4-FFF2-40B4-BE49-F238E27FC236}">
                <a16:creationId xmlns:a16="http://schemas.microsoft.com/office/drawing/2014/main" id="{DFDE0174-4B58-A33A-8D26-5560B7C62C43}"/>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14</a:t>
            </a:fld>
            <a:endParaRPr lang="en-US" dirty="0"/>
          </a:p>
        </p:txBody>
      </p:sp>
      <p:pic>
        <p:nvPicPr>
          <p:cNvPr id="1026" name="Picture 2">
            <a:extLst>
              <a:ext uri="{FF2B5EF4-FFF2-40B4-BE49-F238E27FC236}">
                <a16:creationId xmlns:a16="http://schemas.microsoft.com/office/drawing/2014/main" id="{139525BD-4A62-6C3B-8EAA-15FB14C68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613" y="1140589"/>
            <a:ext cx="5226591" cy="5088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2BE7D5-9439-48E9-2E9C-2B88DA4E55F6}"/>
              </a:ext>
            </a:extLst>
          </p:cNvPr>
          <p:cNvPicPr>
            <a:picLocks noChangeAspect="1"/>
          </p:cNvPicPr>
          <p:nvPr/>
        </p:nvPicPr>
        <p:blipFill>
          <a:blip r:embed="rId3"/>
          <a:stretch>
            <a:fillRect/>
          </a:stretch>
        </p:blipFill>
        <p:spPr>
          <a:xfrm>
            <a:off x="1182778" y="1140589"/>
            <a:ext cx="5226590" cy="5088099"/>
          </a:xfrm>
          <a:prstGeom prst="rect">
            <a:avLst/>
          </a:prstGeom>
        </p:spPr>
      </p:pic>
    </p:spTree>
    <p:extLst>
      <p:ext uri="{BB962C8B-B14F-4D97-AF65-F5344CB8AC3E}">
        <p14:creationId xmlns:p14="http://schemas.microsoft.com/office/powerpoint/2010/main" val="3694669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D2F97-29AB-0124-E2C3-5193183B6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D5F02-6B5A-67F3-D21A-1C7DC841F5C6}"/>
              </a:ext>
            </a:extLst>
          </p:cNvPr>
          <p:cNvSpPr>
            <a:spLocks noGrp="1"/>
          </p:cNvSpPr>
          <p:nvPr>
            <p:ph type="title"/>
          </p:nvPr>
        </p:nvSpPr>
        <p:spPr>
          <a:xfrm>
            <a:off x="3036375" y="242310"/>
            <a:ext cx="7067711"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ResNet50 – CONFUSION MATRIX</a:t>
            </a:r>
          </a:p>
        </p:txBody>
      </p:sp>
      <p:sp>
        <p:nvSpPr>
          <p:cNvPr id="3" name="Slide Number Placeholder 2">
            <a:extLst>
              <a:ext uri="{FF2B5EF4-FFF2-40B4-BE49-F238E27FC236}">
                <a16:creationId xmlns:a16="http://schemas.microsoft.com/office/drawing/2014/main" id="{8C928381-0520-18AA-E64A-956DAA3465B2}"/>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15</a:t>
            </a:fld>
            <a:endParaRPr lang="en-US" dirty="0"/>
          </a:p>
        </p:txBody>
      </p:sp>
      <p:pic>
        <p:nvPicPr>
          <p:cNvPr id="2050" name="Picture 2">
            <a:extLst>
              <a:ext uri="{FF2B5EF4-FFF2-40B4-BE49-F238E27FC236}">
                <a16:creationId xmlns:a16="http://schemas.microsoft.com/office/drawing/2014/main" id="{B830AEE5-22D5-CB31-8B66-78C4BE55E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375" y="905368"/>
            <a:ext cx="6430451" cy="560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29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467EF-8FC3-61F9-B4EA-309DBB753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773F4-2EC8-E437-DF3F-41DF90FB9E5E}"/>
              </a:ext>
            </a:extLst>
          </p:cNvPr>
          <p:cNvSpPr>
            <a:spLocks noGrp="1"/>
          </p:cNvSpPr>
          <p:nvPr>
            <p:ph type="title"/>
          </p:nvPr>
        </p:nvSpPr>
        <p:spPr>
          <a:xfrm>
            <a:off x="4650235" y="297204"/>
            <a:ext cx="4847726" cy="553998"/>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OUTPUT – InceptionV3</a:t>
            </a:r>
          </a:p>
        </p:txBody>
      </p:sp>
      <p:sp>
        <p:nvSpPr>
          <p:cNvPr id="3" name="Slide Number Placeholder 2">
            <a:extLst>
              <a:ext uri="{FF2B5EF4-FFF2-40B4-BE49-F238E27FC236}">
                <a16:creationId xmlns:a16="http://schemas.microsoft.com/office/drawing/2014/main" id="{3F4A52AF-9814-7CF6-8E26-397F7ED03E9E}"/>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16</a:t>
            </a:fld>
            <a:endParaRPr lang="en-US" dirty="0"/>
          </a:p>
        </p:txBody>
      </p:sp>
      <p:pic>
        <p:nvPicPr>
          <p:cNvPr id="1028" name="Picture 4">
            <a:extLst>
              <a:ext uri="{FF2B5EF4-FFF2-40B4-BE49-F238E27FC236}">
                <a16:creationId xmlns:a16="http://schemas.microsoft.com/office/drawing/2014/main" id="{4C87DF9E-C912-57FF-D2C8-06F01794A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236" y="1202455"/>
            <a:ext cx="10934252" cy="501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9FCA-5F4A-9F3F-2DC3-174364ED5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B2385-396A-2F59-E6BE-F08DDC9DD4B3}"/>
              </a:ext>
            </a:extLst>
          </p:cNvPr>
          <p:cNvSpPr>
            <a:spLocks noGrp="1"/>
          </p:cNvSpPr>
          <p:nvPr>
            <p:ph type="title"/>
          </p:nvPr>
        </p:nvSpPr>
        <p:spPr>
          <a:xfrm>
            <a:off x="3036375" y="242310"/>
            <a:ext cx="7326825" cy="1107996"/>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InceptionV3 – CONFUSION MATRIX</a:t>
            </a:r>
          </a:p>
        </p:txBody>
      </p:sp>
      <p:sp>
        <p:nvSpPr>
          <p:cNvPr id="3" name="Slide Number Placeholder 2">
            <a:extLst>
              <a:ext uri="{FF2B5EF4-FFF2-40B4-BE49-F238E27FC236}">
                <a16:creationId xmlns:a16="http://schemas.microsoft.com/office/drawing/2014/main" id="{D5AD33B0-B7CC-DC94-47B1-461B6027C889}"/>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17</a:t>
            </a:fld>
            <a:endParaRPr lang="en-US" dirty="0"/>
          </a:p>
        </p:txBody>
      </p:sp>
      <p:pic>
        <p:nvPicPr>
          <p:cNvPr id="2050" name="Picture 2">
            <a:extLst>
              <a:ext uri="{FF2B5EF4-FFF2-40B4-BE49-F238E27FC236}">
                <a16:creationId xmlns:a16="http://schemas.microsoft.com/office/drawing/2014/main" id="{B476C44E-3515-14DB-B13E-700C1F9C9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786" y="1023938"/>
            <a:ext cx="5960839" cy="519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3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72FD-A8B8-4FFE-0BFB-A997FECC0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87D64-52DE-5614-27DC-F4C4A6C7965F}"/>
              </a:ext>
            </a:extLst>
          </p:cNvPr>
          <p:cNvSpPr>
            <a:spLocks noGrp="1"/>
          </p:cNvSpPr>
          <p:nvPr>
            <p:ph type="title"/>
          </p:nvPr>
        </p:nvSpPr>
        <p:spPr>
          <a:xfrm>
            <a:off x="4366364" y="68827"/>
            <a:ext cx="5055428" cy="1107996"/>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OUTPUT – InceptionV3</a:t>
            </a:r>
          </a:p>
        </p:txBody>
      </p:sp>
      <p:sp>
        <p:nvSpPr>
          <p:cNvPr id="3" name="Slide Number Placeholder 2">
            <a:extLst>
              <a:ext uri="{FF2B5EF4-FFF2-40B4-BE49-F238E27FC236}">
                <a16:creationId xmlns:a16="http://schemas.microsoft.com/office/drawing/2014/main" id="{F4F7709E-1808-D2E6-F421-5B81B9286A6F}"/>
              </a:ext>
            </a:extLst>
          </p:cNvPr>
          <p:cNvSpPr>
            <a:spLocks noGrp="1"/>
          </p:cNvSpPr>
          <p:nvPr>
            <p:ph type="sldNum" idx="12"/>
          </p:nvPr>
        </p:nvSpPr>
        <p:spPr>
          <a:xfrm>
            <a:off x="11034279" y="6514910"/>
            <a:ext cx="381464" cy="343090"/>
          </a:xfrm>
        </p:spPr>
        <p:txBody>
          <a:bodyPr/>
          <a:lstStyle/>
          <a:p>
            <a:pPr marL="38100" lvl="0" indent="0" algn="l" rtl="0">
              <a:spcBef>
                <a:spcPts val="0"/>
              </a:spcBef>
              <a:spcAft>
                <a:spcPts val="0"/>
              </a:spcAft>
              <a:buNone/>
            </a:pPr>
            <a:fld id="{00000000-1234-1234-1234-123412341234}" type="slidenum">
              <a:rPr lang="en-US" smtClean="0"/>
              <a:t>18</a:t>
            </a:fld>
            <a:endParaRPr lang="en-US" dirty="0"/>
          </a:p>
        </p:txBody>
      </p:sp>
      <p:pic>
        <p:nvPicPr>
          <p:cNvPr id="5" name="Picture 4">
            <a:extLst>
              <a:ext uri="{FF2B5EF4-FFF2-40B4-BE49-F238E27FC236}">
                <a16:creationId xmlns:a16="http://schemas.microsoft.com/office/drawing/2014/main" id="{4B80ABA6-62D1-5E92-1493-96F652F104BC}"/>
              </a:ext>
            </a:extLst>
          </p:cNvPr>
          <p:cNvPicPr>
            <a:picLocks noChangeAspect="1"/>
          </p:cNvPicPr>
          <p:nvPr/>
        </p:nvPicPr>
        <p:blipFill>
          <a:blip r:embed="rId2"/>
          <a:stretch>
            <a:fillRect/>
          </a:stretch>
        </p:blipFill>
        <p:spPr>
          <a:xfrm>
            <a:off x="1724628" y="806230"/>
            <a:ext cx="9691115" cy="5708680"/>
          </a:xfrm>
          <a:prstGeom prst="rect">
            <a:avLst/>
          </a:prstGeom>
        </p:spPr>
      </p:pic>
    </p:spTree>
    <p:extLst>
      <p:ext uri="{BB962C8B-B14F-4D97-AF65-F5344CB8AC3E}">
        <p14:creationId xmlns:p14="http://schemas.microsoft.com/office/powerpoint/2010/main" val="85393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252BB-21B3-7FD3-BD4F-A670C5C79A63}"/>
              </a:ext>
            </a:extLst>
          </p:cNvPr>
          <p:cNvSpPr>
            <a:spLocks noGrp="1"/>
          </p:cNvSpPr>
          <p:nvPr>
            <p:ph type="sldNum" idx="12"/>
          </p:nvPr>
        </p:nvSpPr>
        <p:spPr>
          <a:xfrm>
            <a:off x="11034279" y="6514910"/>
            <a:ext cx="466841" cy="271970"/>
          </a:xfrm>
        </p:spPr>
        <p:txBody>
          <a:bodyPr/>
          <a:lstStyle/>
          <a:p>
            <a:pPr marL="38100" lvl="0" indent="0" algn="l" rtl="0">
              <a:spcBef>
                <a:spcPts val="0"/>
              </a:spcBef>
              <a:spcAft>
                <a:spcPts val="0"/>
              </a:spcAft>
              <a:buNone/>
            </a:pPr>
            <a:fld id="{00000000-1234-1234-1234-123412341234}" type="slidenum">
              <a:rPr lang="en-US" smtClean="0"/>
              <a:t>19</a:t>
            </a:fld>
            <a:endParaRPr lang="en-US" dirty="0"/>
          </a:p>
        </p:txBody>
      </p:sp>
      <p:sp>
        <p:nvSpPr>
          <p:cNvPr id="4" name="TextBox 3">
            <a:extLst>
              <a:ext uri="{FF2B5EF4-FFF2-40B4-BE49-F238E27FC236}">
                <a16:creationId xmlns:a16="http://schemas.microsoft.com/office/drawing/2014/main" id="{05D167E1-6CD6-5239-B28C-AFE2F2188525}"/>
              </a:ext>
            </a:extLst>
          </p:cNvPr>
          <p:cNvSpPr txBox="1"/>
          <p:nvPr/>
        </p:nvSpPr>
        <p:spPr>
          <a:xfrm>
            <a:off x="1160206" y="1071716"/>
            <a:ext cx="10481188" cy="4893647"/>
          </a:xfrm>
          <a:prstGeom prst="rect">
            <a:avLst/>
          </a:prstGeom>
          <a:noFill/>
        </p:spPr>
        <p:txBody>
          <a:bodyPr wrap="square" rtlCol="0">
            <a:spAutoFit/>
          </a:bodyPr>
          <a:lstStyle/>
          <a:p>
            <a:pPr marL="457200" indent="-45720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proposed system, leveraging Deep Convolutional Neural Networks, successfully classifies endoscopic images into multiple clinically relevant categories, aiding in the early detection of gastric conditions, including potential indicators of gastric cancer. </a:t>
            </a:r>
          </a:p>
          <a:p>
            <a:pPr marL="457200" indent="-457200"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By overcoming the limitations of traditional approach, this method offers enhanced diagnostic precision, faster screening, and serves as a valuable clinical decision-support tool for early gastric cancer diagnosis.</a:t>
            </a:r>
          </a:p>
          <a:p>
            <a:pPr marL="457200" indent="-457200"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system is designed to support clinicians by improving diagnostic accuracy and reducing missed early-stage cases. Future work can include real-time implementation and expansion to larger annotated datasets.</a:t>
            </a:r>
            <a:endParaRPr lang="en-IN" sz="2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AD1C2E7-77B0-D58C-9E85-FEB6A30FDECC}"/>
              </a:ext>
            </a:extLst>
          </p:cNvPr>
          <p:cNvSpPr txBox="1"/>
          <p:nvPr/>
        </p:nvSpPr>
        <p:spPr>
          <a:xfrm>
            <a:off x="4714568" y="137651"/>
            <a:ext cx="2762864" cy="553998"/>
          </a:xfrm>
          <a:prstGeom prst="rect">
            <a:avLst/>
          </a:prstGeom>
          <a:noFill/>
        </p:spPr>
        <p:txBody>
          <a:bodyPr wrap="square" rtlCol="0">
            <a:spAutoFit/>
          </a:bodyPr>
          <a:lstStyle/>
          <a:p>
            <a:r>
              <a:rPr lang="en-IN" sz="3000" dirty="0">
                <a:solidFill>
                  <a:srgbClr val="FF0000"/>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4894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2014df7bb26_0_12"/>
          <p:cNvSpPr txBox="1">
            <a:spLocks noGrp="1"/>
          </p:cNvSpPr>
          <p:nvPr>
            <p:ph type="title"/>
          </p:nvPr>
        </p:nvSpPr>
        <p:spPr>
          <a:xfrm>
            <a:off x="4860354" y="204964"/>
            <a:ext cx="3113607" cy="429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000" dirty="0">
                <a:solidFill>
                  <a:srgbClr val="FF0000"/>
                </a:solidFill>
                <a:latin typeface="Times New Roman" panose="02020603050405020304" pitchFamily="18" charset="0"/>
                <a:cs typeface="Times New Roman" panose="02020603050405020304" pitchFamily="18" charset="0"/>
              </a:rPr>
              <a:t>INTRODUCTION</a:t>
            </a:r>
          </a:p>
        </p:txBody>
      </p:sp>
      <p:sp>
        <p:nvSpPr>
          <p:cNvPr id="61" name="Google Shape;61;g2014df7bb26_0_12"/>
          <p:cNvSpPr txBox="1">
            <a:spLocks noGrp="1"/>
          </p:cNvSpPr>
          <p:nvPr>
            <p:ph type="sldNum" idx="12"/>
          </p:nvPr>
        </p:nvSpPr>
        <p:spPr>
          <a:xfrm>
            <a:off x="11034279" y="6514910"/>
            <a:ext cx="245100" cy="285591"/>
          </a:xfrm>
          <a:prstGeom prst="rect">
            <a:avLst/>
          </a:prstGeom>
        </p:spPr>
        <p:txBody>
          <a:bodyPr spcFirstLastPara="1" wrap="square" lIns="0" tIns="0" rIns="0" bIns="0" anchor="t" anchorCtr="0">
            <a:spAutoFit/>
          </a:bodyPr>
          <a:lstStyle/>
          <a:p>
            <a:pPr marL="38100" lvl="0" indent="0" algn="l" rtl="0">
              <a:spcBef>
                <a:spcPts val="0"/>
              </a:spcBef>
              <a:spcAft>
                <a:spcPts val="0"/>
              </a:spcAft>
              <a:buClr>
                <a:srgbClr val="000000"/>
              </a:buClr>
              <a:buFont typeface="Arial" panose="020B0604020202020204"/>
              <a:buNone/>
            </a:pPr>
            <a:fld id="{00000000-1234-1234-1234-123412341234}" type="slidenum">
              <a:rPr lang="en-US" sz="1600"/>
              <a:t>2</a:t>
            </a:fld>
            <a:endParaRPr lang="en-US" sz="1600" dirty="0"/>
          </a:p>
        </p:txBody>
      </p:sp>
      <p:sp>
        <p:nvSpPr>
          <p:cNvPr id="4" name="Rectangle 2">
            <a:extLst>
              <a:ext uri="{FF2B5EF4-FFF2-40B4-BE49-F238E27FC236}">
                <a16:creationId xmlns:a16="http://schemas.microsoft.com/office/drawing/2014/main" id="{99F490BF-1938-9CCF-4BD1-5F8DD29FC5F6}"/>
              </a:ext>
            </a:extLst>
          </p:cNvPr>
          <p:cNvSpPr>
            <a:spLocks noGrp="1" noChangeArrowheads="1"/>
          </p:cNvSpPr>
          <p:nvPr>
            <p:ph type="body" idx="1"/>
          </p:nvPr>
        </p:nvSpPr>
        <p:spPr bwMode="auto">
          <a:xfrm>
            <a:off x="4601497" y="821044"/>
            <a:ext cx="7443811"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ClrTx/>
              <a:buSzTx/>
              <a:buFont typeface="Wingdings" panose="05000000000000000000" pitchFamily="2" charset="2"/>
              <a:buChar char="Ø"/>
            </a:pPr>
            <a:r>
              <a:rPr lang="en-US" sz="2800" dirty="0"/>
              <a:t>Gastric cancer remains one of the leading causes of cancer-related deaths globally.</a:t>
            </a:r>
          </a:p>
          <a:p>
            <a:pPr marL="0" indent="0" eaLnBrk="0" fontAlgn="base" hangingPunct="0">
              <a:spcBef>
                <a:spcPct val="0"/>
              </a:spcBef>
              <a:spcAft>
                <a:spcPct val="0"/>
              </a:spcAft>
              <a:buClrTx/>
              <a:buSzTx/>
            </a:pPr>
            <a:r>
              <a:rPr lang="en-US" sz="2800" dirty="0"/>
              <a:t> </a:t>
            </a:r>
          </a:p>
          <a:p>
            <a:pPr marL="342900" indent="-342900" eaLnBrk="0" fontAlgn="base" hangingPunct="0">
              <a:spcBef>
                <a:spcPct val="0"/>
              </a:spcBef>
              <a:spcAft>
                <a:spcPct val="0"/>
              </a:spcAft>
              <a:buClrTx/>
              <a:buSzTx/>
              <a:buFont typeface="Wingdings" panose="05000000000000000000" pitchFamily="2" charset="2"/>
              <a:buChar char="Ø"/>
            </a:pPr>
            <a:r>
              <a:rPr lang="en-US" sz="2800" dirty="0"/>
              <a:t>Early-stage detection using endoscopic imaging is critical but prone to human error. Leveraging deep learning, especially Convolutional Neural Networks (CNNs), enables automated and accurate identification of gastric abnormalities. </a:t>
            </a:r>
          </a:p>
          <a:p>
            <a:pPr marL="0" indent="0" eaLnBrk="0" fontAlgn="base" hangingPunct="0">
              <a:spcBef>
                <a:spcPct val="0"/>
              </a:spcBef>
              <a:spcAft>
                <a:spcPct val="0"/>
              </a:spcAft>
              <a:buClrTx/>
              <a:buSzTx/>
            </a:pPr>
            <a:endParaRPr lang="en-US" sz="2800" dirty="0"/>
          </a:p>
          <a:p>
            <a:pPr marL="342900" indent="-342900" eaLnBrk="0" fontAlgn="base" hangingPunct="0">
              <a:spcBef>
                <a:spcPct val="0"/>
              </a:spcBef>
              <a:spcAft>
                <a:spcPct val="0"/>
              </a:spcAft>
              <a:buClrTx/>
              <a:buSzTx/>
              <a:buFont typeface="Wingdings" panose="05000000000000000000" pitchFamily="2" charset="2"/>
              <a:buChar char="Ø"/>
            </a:pPr>
            <a:r>
              <a:rPr lang="en-US" sz="2800" dirty="0"/>
              <a:t>This project utilizes the Kvasir dataset for  classifying various gastrointestinal conditions, contributing towards early gastric cancer detection.</a:t>
            </a:r>
            <a:endParaRPr lang="en-GB" sz="2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E0C2B0-24EE-D739-2F70-6B3AB2880616}"/>
              </a:ext>
            </a:extLst>
          </p:cNvPr>
          <p:cNvPicPr>
            <a:picLocks noChangeAspect="1"/>
          </p:cNvPicPr>
          <p:nvPr/>
        </p:nvPicPr>
        <p:blipFill>
          <a:blip r:embed="rId3"/>
          <a:stretch>
            <a:fillRect/>
          </a:stretch>
        </p:blipFill>
        <p:spPr>
          <a:xfrm>
            <a:off x="1126211" y="1223733"/>
            <a:ext cx="3351490" cy="5029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014df7bb26_0_0"/>
          <p:cNvSpPr txBox="1">
            <a:spLocks noGrp="1"/>
          </p:cNvSpPr>
          <p:nvPr>
            <p:ph type="title"/>
          </p:nvPr>
        </p:nvSpPr>
        <p:spPr>
          <a:xfrm>
            <a:off x="4648257" y="241181"/>
            <a:ext cx="2895485" cy="3927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000" dirty="0">
                <a:solidFill>
                  <a:srgbClr val="FF0000"/>
                </a:solidFill>
                <a:latin typeface="Times New Roman" panose="02020603050405020304" pitchFamily="18" charset="0"/>
                <a:cs typeface="Times New Roman" panose="02020603050405020304" pitchFamily="18" charset="0"/>
              </a:rPr>
              <a:t>REFERENCES </a:t>
            </a:r>
            <a:endParaRPr sz="3000" dirty="0">
              <a:solidFill>
                <a:srgbClr val="FF0000"/>
              </a:solidFill>
              <a:latin typeface="Times New Roman" panose="02020603050405020304" pitchFamily="18" charset="0"/>
              <a:cs typeface="Times New Roman" panose="02020603050405020304" pitchFamily="18" charset="0"/>
            </a:endParaRPr>
          </a:p>
        </p:txBody>
      </p:sp>
      <p:sp>
        <p:nvSpPr>
          <p:cNvPr id="111" name="Google Shape;111;g2014df7bb26_0_0"/>
          <p:cNvSpPr txBox="1">
            <a:spLocks noGrp="1"/>
          </p:cNvSpPr>
          <p:nvPr>
            <p:ph type="body" idx="1"/>
          </p:nvPr>
        </p:nvSpPr>
        <p:spPr>
          <a:xfrm>
            <a:off x="1074928" y="896391"/>
            <a:ext cx="10777012" cy="5524074"/>
          </a:xfrm>
          <a:prstGeom prst="rect">
            <a:avLst/>
          </a:prstGeom>
        </p:spPr>
        <p:txBody>
          <a:bodyPr spcFirstLastPara="1" wrap="square" lIns="0" tIns="0" rIns="0" bIns="0" anchor="t" anchorCtr="0">
            <a:noAutofit/>
          </a:bodyPr>
          <a:lstStyle/>
          <a:p>
            <a:pPr marL="228600" indent="0" algn="just"/>
            <a:r>
              <a:rPr lang="en-IN" b="1" i="1" dirty="0"/>
              <a:t>1.</a:t>
            </a:r>
            <a:r>
              <a:rPr lang="en-US" i="1" dirty="0"/>
              <a:t> </a:t>
            </a:r>
            <a:r>
              <a:rPr lang="en-US" b="1" i="1" dirty="0"/>
              <a:t>Oliva, S., et al. (2020). </a:t>
            </a:r>
            <a:r>
              <a:rPr lang="en-US" i="1" dirty="0"/>
              <a:t>Deep learning for automatic detection of early gastric cancer in endoscopic images: A multi-center study. Gastroenterology. https://doi.org/10.1053/j.gastro.2020.01.004</a:t>
            </a:r>
          </a:p>
          <a:p>
            <a:pPr marL="228600" indent="0" algn="just"/>
            <a:endParaRPr lang="en-IN" i="1" dirty="0"/>
          </a:p>
          <a:p>
            <a:pPr marL="228600" indent="0" algn="just"/>
            <a:r>
              <a:rPr lang="en-IN" b="1" i="1" dirty="0"/>
              <a:t>2. </a:t>
            </a:r>
            <a:r>
              <a:rPr lang="en-US" b="1" i="1" dirty="0"/>
              <a:t>Shin, H. C., et al. (2016). </a:t>
            </a:r>
            <a:r>
              <a:rPr lang="en-US" i="1" dirty="0"/>
              <a:t>Deep convolutional neural networks for computer-aided detection: CNN architectures, dataset characteristics and transfer learning. IEEE Transactions on Medical Imaging, 35(5), 1285–1298. https://doi.org/10.1109/TMI.2016.2528162</a:t>
            </a:r>
            <a:r>
              <a:rPr lang="en-IN" i="1" dirty="0"/>
              <a:t>.</a:t>
            </a:r>
          </a:p>
          <a:p>
            <a:pPr marL="228600" indent="0" algn="just"/>
            <a:endParaRPr lang="en-IN" i="1" dirty="0"/>
          </a:p>
          <a:p>
            <a:pPr marL="228600" indent="0" algn="just"/>
            <a:r>
              <a:rPr lang="en-US" b="1" i="1" dirty="0"/>
              <a:t>3. He, K., Zhang, X., Ren, S., &amp; Sun, J. (2016). </a:t>
            </a:r>
            <a:r>
              <a:rPr lang="en-US" i="1" dirty="0"/>
              <a:t>Deep residual learning for image recognition. In Proceedings of the IEEE Conference on Computer Vision and Pattern Recognition (CVPR). </a:t>
            </a:r>
            <a:r>
              <a:rPr lang="en-US" i="1" dirty="0">
                <a:hlinkClick r:id="rId3"/>
              </a:rPr>
              <a:t>https://arxiv.org/abs/1512.03385</a:t>
            </a:r>
            <a:r>
              <a:rPr lang="en-US" i="1" dirty="0"/>
              <a:t>.</a:t>
            </a:r>
          </a:p>
          <a:p>
            <a:pPr marL="228600" indent="0" algn="just"/>
            <a:endParaRPr lang="en-US" i="1" dirty="0"/>
          </a:p>
          <a:p>
            <a:pPr marL="228600" indent="0" algn="just"/>
            <a:r>
              <a:rPr lang="en-US" b="1" i="1" dirty="0"/>
              <a:t>4. </a:t>
            </a:r>
            <a:r>
              <a:rPr lang="en-IN" b="1" i="1" dirty="0" err="1"/>
              <a:t>Pogorelov</a:t>
            </a:r>
            <a:r>
              <a:rPr lang="en-IN" b="1" i="1" dirty="0"/>
              <a:t>, K., et al. (2017). Kvasir: </a:t>
            </a:r>
            <a:r>
              <a:rPr lang="en-IN" i="1" dirty="0"/>
              <a:t>A multi-class image dataset for computer aided gastrointestinal disease detection. In Proceedings of the ACM Multimedia Systems Conference. https://doi.org/10.1145/3083187.3083212</a:t>
            </a:r>
            <a:r>
              <a:rPr lang="en-US" i="1" dirty="0"/>
              <a:t>.</a:t>
            </a:r>
          </a:p>
          <a:p>
            <a:pPr algn="just" eaLnBrk="0" fontAlgn="base" hangingPunct="0">
              <a:spcBef>
                <a:spcPct val="0"/>
              </a:spcBef>
              <a:spcAft>
                <a:spcPct val="0"/>
              </a:spcAft>
              <a:buClrTx/>
            </a:pPr>
            <a:endParaRPr lang="en-US" altLang="en-US" i="1" dirty="0"/>
          </a:p>
          <a:p>
            <a:pPr algn="just" eaLnBrk="0" fontAlgn="base" hangingPunct="0">
              <a:spcBef>
                <a:spcPct val="0"/>
              </a:spcBef>
              <a:spcAft>
                <a:spcPct val="0"/>
              </a:spcAft>
              <a:buClrTx/>
            </a:pPr>
            <a:r>
              <a:rPr lang="en-US" altLang="en-US" b="1" i="1" dirty="0">
                <a:solidFill>
                  <a:schemeClr val="tx1"/>
                </a:solidFill>
                <a:latin typeface="Times New Roman" panose="02020603050405020304" pitchFamily="18" charset="0"/>
                <a:cs typeface="Times New Roman" panose="02020603050405020304" pitchFamily="18" charset="0"/>
              </a:rPr>
              <a:t>5. </a:t>
            </a:r>
            <a:r>
              <a:rPr lang="en-US" b="1" i="1" dirty="0"/>
              <a:t>Zhou, Y., et al. (2018). </a:t>
            </a:r>
            <a:r>
              <a:rPr lang="en-US" i="1" dirty="0"/>
              <a:t>Automatic polyp detection in colonoscopy videos using 3D CNN and fully connected CRF. IEEE Transactions on Medical Imaging, 37(6), 1331–1341. https://doi.org/10.1109/TMI.2017.2786457</a:t>
            </a:r>
            <a:r>
              <a:rPr lang="en-US" altLang="en-US" i="1" dirty="0">
                <a:solidFill>
                  <a:schemeClr val="tx1"/>
                </a:solidFill>
                <a:latin typeface="Times New Roman" panose="02020603050405020304" pitchFamily="18" charset="0"/>
                <a:cs typeface="Times New Roman" panose="02020603050405020304" pitchFamily="18" charset="0"/>
              </a:rPr>
              <a:t>.</a:t>
            </a:r>
            <a:endParaRPr lang="en-US" i="1" dirty="0"/>
          </a:p>
          <a:p>
            <a:pPr marL="228600" indent="0"/>
            <a:endParaRPr lang="en-US" i="1" dirty="0"/>
          </a:p>
          <a:p>
            <a:pPr marL="228600" indent="0"/>
            <a:endParaRPr lang="en-US" i="1" dirty="0"/>
          </a:p>
        </p:txBody>
      </p:sp>
      <p:sp>
        <p:nvSpPr>
          <p:cNvPr id="112" name="Google Shape;112;g2014df7bb26_0_0"/>
          <p:cNvSpPr txBox="1">
            <a:spLocks noGrp="1"/>
          </p:cNvSpPr>
          <p:nvPr>
            <p:ph type="sldNum" idx="12"/>
          </p:nvPr>
        </p:nvSpPr>
        <p:spPr>
          <a:xfrm>
            <a:off x="11034278" y="6514910"/>
            <a:ext cx="395721" cy="321306"/>
          </a:xfrm>
          <a:prstGeom prst="rect">
            <a:avLst/>
          </a:prstGeom>
        </p:spPr>
        <p:txBody>
          <a:bodyPr spcFirstLastPara="1" wrap="square" lIns="0" tIns="0" rIns="0" bIns="0" anchor="t" anchorCtr="0">
            <a:spAutoFit/>
          </a:bodyPr>
          <a:lstStyle/>
          <a:p>
            <a:pPr marL="38100" lvl="0" indent="0" algn="l" rtl="0">
              <a:spcBef>
                <a:spcPts val="0"/>
              </a:spcBef>
              <a:spcAft>
                <a:spcPts val="0"/>
              </a:spcAft>
              <a:buClr>
                <a:srgbClr val="000000"/>
              </a:buClr>
              <a:buFont typeface="Arial" panose="020B0604020202020204"/>
              <a:buNone/>
            </a:pPr>
            <a:fld id="{00000000-1234-1234-1234-123412341234}" type="slidenum">
              <a:rPr lang="en-US"/>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8"/>
          <p:cNvSpPr txBox="1">
            <a:spLocks noGrp="1"/>
          </p:cNvSpPr>
          <p:nvPr>
            <p:ph type="sldNum" idx="12"/>
          </p:nvPr>
        </p:nvSpPr>
        <p:spPr>
          <a:xfrm>
            <a:off x="10713466" y="6514900"/>
            <a:ext cx="566100" cy="277200"/>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None/>
            </a:pPr>
            <a:fld id="{00000000-1234-1234-1234-123412341234}" type="slidenum">
              <a:rPr lang="en-US"/>
              <a:t>21</a:t>
            </a:fld>
            <a:endParaRPr lang="en-US"/>
          </a:p>
        </p:txBody>
      </p:sp>
      <p:pic>
        <p:nvPicPr>
          <p:cNvPr id="2" name="Picture Placeholder 18">
            <a:extLst>
              <a:ext uri="{FF2B5EF4-FFF2-40B4-BE49-F238E27FC236}">
                <a16:creationId xmlns:a16="http://schemas.microsoft.com/office/drawing/2014/main" id="{9A704F32-8039-8CDE-696B-167B0FFF0F8B}"/>
              </a:ext>
            </a:extLst>
          </p:cNvPr>
          <p:cNvPicPr>
            <a:picLocks noChangeAspect="1"/>
          </p:cNvPicPr>
          <p:nvPr/>
        </p:nvPicPr>
        <p:blipFill>
          <a:blip r:embed="rId3"/>
          <a:srcRect t="6673" b="6673"/>
          <a:stretch>
            <a:fillRect/>
          </a:stretch>
        </p:blipFill>
        <p:spPr>
          <a:xfrm>
            <a:off x="3505200" y="588479"/>
            <a:ext cx="5930552" cy="5253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3983879" y="531544"/>
            <a:ext cx="5134610" cy="50482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altLang="en-US" sz="3200" dirty="0">
                <a:solidFill>
                  <a:srgbClr val="FF0000"/>
                </a:solidFill>
                <a:latin typeface="Times New Roman" panose="02020603050405020304" pitchFamily="18" charset="0"/>
                <a:cs typeface="Times New Roman" panose="02020603050405020304" pitchFamily="18" charset="0"/>
              </a:rPr>
              <a:t>PROBLEM STATEMENT</a:t>
            </a:r>
          </a:p>
        </p:txBody>
      </p:sp>
      <p:sp>
        <p:nvSpPr>
          <p:cNvPr id="94" name="Google Shape;94;p2"/>
          <p:cNvSpPr txBox="1"/>
          <p:nvPr/>
        </p:nvSpPr>
        <p:spPr>
          <a:xfrm>
            <a:off x="10937297" y="6514910"/>
            <a:ext cx="300355" cy="28130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None/>
            </a:pPr>
            <a:fld id="{00000000-1234-1234-1234-123412341234}" type="slidenum">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3</a:t>
            </a:fld>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5" name="Google Shape;95;p2"/>
          <p:cNvSpPr txBox="1"/>
          <p:nvPr/>
        </p:nvSpPr>
        <p:spPr>
          <a:xfrm>
            <a:off x="1581611" y="1514048"/>
            <a:ext cx="9939147" cy="3657720"/>
          </a:xfrm>
          <a:prstGeom prst="rect">
            <a:avLst/>
          </a:prstGeom>
          <a:noFill/>
          <a:ln>
            <a:noFill/>
          </a:ln>
        </p:spPr>
        <p:txBody>
          <a:bodyPr spcFirstLastPara="1" wrap="square" lIns="0" tIns="12700" rIns="0" bIns="0" anchor="t" anchorCtr="0">
            <a:noAutofit/>
          </a:bodyPr>
          <a:lstStyle/>
          <a:p>
            <a:pPr marL="342900" indent="-3429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Early detection of gastric cancer significantly improves patient outcomes, yet remains challenging due to subtle visual cues in endoscopic images. </a:t>
            </a:r>
          </a:p>
          <a:p>
            <a:pPr marL="342900" indent="-34290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Moreover, reliance on manual interpretation introduces variability and the risk of missed diagnosis, emphasizing the need for robust automated methods using deep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62C3AE-381B-F19A-A031-A497CBED081E}"/>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4</a:t>
            </a:fld>
            <a:endParaRPr lang="en-US"/>
          </a:p>
        </p:txBody>
      </p:sp>
      <p:sp>
        <p:nvSpPr>
          <p:cNvPr id="5" name="TextBox 4">
            <a:extLst>
              <a:ext uri="{FF2B5EF4-FFF2-40B4-BE49-F238E27FC236}">
                <a16:creationId xmlns:a16="http://schemas.microsoft.com/office/drawing/2014/main" id="{22BCE165-8EC6-BA03-C67F-FD8CD3D52A46}"/>
              </a:ext>
            </a:extLst>
          </p:cNvPr>
          <p:cNvSpPr txBox="1"/>
          <p:nvPr/>
        </p:nvSpPr>
        <p:spPr>
          <a:xfrm>
            <a:off x="-673510" y="141884"/>
            <a:ext cx="10825316" cy="615553"/>
          </a:xfrm>
          <a:prstGeom prst="rect">
            <a:avLst/>
          </a:prstGeom>
          <a:noFill/>
        </p:spPr>
        <p:txBody>
          <a:bodyPr wrap="square">
            <a:spAutoFit/>
          </a:bodyPr>
          <a:lstStyle/>
          <a:p>
            <a:r>
              <a:rPr lang="en-US" sz="3400" dirty="0">
                <a:solidFill>
                  <a:srgbClr val="FF0000"/>
                </a:solidFill>
                <a:latin typeface="Times New Roman" panose="02020603050405020304" pitchFamily="18" charset="0"/>
                <a:cs typeface="Times New Roman" panose="02020603050405020304" pitchFamily="18" charset="0"/>
              </a:rPr>
              <a:t>                                             LITERATURE SURVEY</a:t>
            </a:r>
            <a:endParaRPr lang="en-IN" sz="34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B8043BE-8132-CC94-BCF8-F8ADD2289F38}"/>
              </a:ext>
            </a:extLst>
          </p:cNvPr>
          <p:cNvSpPr txBox="1"/>
          <p:nvPr/>
        </p:nvSpPr>
        <p:spPr>
          <a:xfrm>
            <a:off x="1011688" y="871280"/>
            <a:ext cx="10825316" cy="461665"/>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EARLY GASTRIC CANCER PREDICTION USING ENDOSCOPIC IMAGES</a:t>
            </a:r>
          </a:p>
        </p:txBody>
      </p:sp>
      <p:graphicFrame>
        <p:nvGraphicFramePr>
          <p:cNvPr id="2" name="Table 1">
            <a:extLst>
              <a:ext uri="{FF2B5EF4-FFF2-40B4-BE49-F238E27FC236}">
                <a16:creationId xmlns:a16="http://schemas.microsoft.com/office/drawing/2014/main" id="{4D7AC250-38E4-163A-6A75-E67C0DFE7FF4}"/>
              </a:ext>
            </a:extLst>
          </p:cNvPr>
          <p:cNvGraphicFramePr>
            <a:graphicFrameLocks noGrp="1"/>
          </p:cNvGraphicFramePr>
          <p:nvPr>
            <p:extLst>
              <p:ext uri="{D42A27DB-BD31-4B8C-83A1-F6EECF244321}">
                <p14:modId xmlns:p14="http://schemas.microsoft.com/office/powerpoint/2010/main" val="1527328910"/>
              </p:ext>
            </p:extLst>
          </p:nvPr>
        </p:nvGraphicFramePr>
        <p:xfrm>
          <a:off x="1170037" y="1441023"/>
          <a:ext cx="10508617" cy="5023660"/>
        </p:xfrm>
        <a:graphic>
          <a:graphicData uri="http://schemas.openxmlformats.org/drawingml/2006/table">
            <a:tbl>
              <a:tblPr>
                <a:tableStyleId>{08FB837D-C827-4EFA-A057-4D05807E0F7C}</a:tableStyleId>
              </a:tblPr>
              <a:tblGrid>
                <a:gridCol w="1942388">
                  <a:extLst>
                    <a:ext uri="{9D8B030D-6E8A-4147-A177-3AD203B41FA5}">
                      <a16:colId xmlns:a16="http://schemas.microsoft.com/office/drawing/2014/main" val="3168737069"/>
                    </a:ext>
                  </a:extLst>
                </a:gridCol>
                <a:gridCol w="1942388">
                  <a:extLst>
                    <a:ext uri="{9D8B030D-6E8A-4147-A177-3AD203B41FA5}">
                      <a16:colId xmlns:a16="http://schemas.microsoft.com/office/drawing/2014/main" val="2380722074"/>
                    </a:ext>
                  </a:extLst>
                </a:gridCol>
                <a:gridCol w="796677">
                  <a:extLst>
                    <a:ext uri="{9D8B030D-6E8A-4147-A177-3AD203B41FA5}">
                      <a16:colId xmlns:a16="http://schemas.microsoft.com/office/drawing/2014/main" val="550858716"/>
                    </a:ext>
                  </a:extLst>
                </a:gridCol>
                <a:gridCol w="1942388">
                  <a:extLst>
                    <a:ext uri="{9D8B030D-6E8A-4147-A177-3AD203B41FA5}">
                      <a16:colId xmlns:a16="http://schemas.microsoft.com/office/drawing/2014/main" val="596161863"/>
                    </a:ext>
                  </a:extLst>
                </a:gridCol>
                <a:gridCol w="1942388">
                  <a:extLst>
                    <a:ext uri="{9D8B030D-6E8A-4147-A177-3AD203B41FA5}">
                      <a16:colId xmlns:a16="http://schemas.microsoft.com/office/drawing/2014/main" val="608158859"/>
                    </a:ext>
                  </a:extLst>
                </a:gridCol>
                <a:gridCol w="1942388">
                  <a:extLst>
                    <a:ext uri="{9D8B030D-6E8A-4147-A177-3AD203B41FA5}">
                      <a16:colId xmlns:a16="http://schemas.microsoft.com/office/drawing/2014/main" val="1126978297"/>
                    </a:ext>
                  </a:extLst>
                </a:gridCol>
              </a:tblGrid>
              <a:tr h="414664">
                <a:tc>
                  <a:txBody>
                    <a:bodyPr/>
                    <a:lstStyle/>
                    <a:p>
                      <a:pPr algn="ctr"/>
                      <a:r>
                        <a:rPr lang="en-IN" sz="1600" b="1" dirty="0">
                          <a:latin typeface="Times New Roman" panose="02020603050405020304" pitchFamily="18" charset="0"/>
                          <a:cs typeface="Times New Roman" panose="02020603050405020304" pitchFamily="18" charset="0"/>
                        </a:rPr>
                        <a:t>PAPER TITLE</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YEAR</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TECHNOLOGY USED</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PROS</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CONS </a:t>
                      </a:r>
                      <a:endParaRPr lang="en-IN"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4453246"/>
                  </a:ext>
                </a:extLst>
              </a:tr>
              <a:tr h="1723979">
                <a:tc>
                  <a:txBody>
                    <a:bodyPr/>
                    <a:lstStyle/>
                    <a:p>
                      <a:r>
                        <a:rPr lang="en-US" dirty="0">
                          <a:latin typeface="Times New Roman" panose="02020603050405020304" pitchFamily="18" charset="0"/>
                          <a:cs typeface="Times New Roman" panose="02020603050405020304" pitchFamily="18" charset="0"/>
                        </a:rPr>
                        <a:t>Computer-aided diagnosis of gastric cancer using endoscopic images</a:t>
                      </a:r>
                    </a:p>
                  </a:txBody>
                  <a:tcPr anchor="ctr"/>
                </a:tc>
                <a:tc>
                  <a:txBody>
                    <a:bodyPr/>
                    <a:lstStyle/>
                    <a:p>
                      <a:r>
                        <a:rPr lang="en-IN" dirty="0">
                          <a:latin typeface="Times New Roman" panose="02020603050405020304" pitchFamily="18" charset="0"/>
                          <a:cs typeface="Times New Roman" panose="02020603050405020304" pitchFamily="18" charset="0"/>
                        </a:rPr>
                        <a:t>T. Takizawa et al.</a:t>
                      </a:r>
                    </a:p>
                  </a:txBody>
                  <a:tcPr anchor="ctr"/>
                </a:tc>
                <a:tc>
                  <a:txBody>
                    <a:bodyPr/>
                    <a:lstStyle/>
                    <a:p>
                      <a:r>
                        <a:rPr lang="en-IN">
                          <a:latin typeface="Times New Roman" panose="02020603050405020304" pitchFamily="18" charset="0"/>
                          <a:cs typeface="Times New Roman" panose="02020603050405020304" pitchFamily="18" charset="0"/>
                        </a:rPr>
                        <a:t>2012</a:t>
                      </a:r>
                    </a:p>
                  </a:txBody>
                  <a:tcPr anchor="ctr"/>
                </a:tc>
                <a:tc>
                  <a:txBody>
                    <a:bodyPr/>
                    <a:lstStyle/>
                    <a:p>
                      <a:r>
                        <a:rPr lang="en-IN" dirty="0">
                          <a:latin typeface="Times New Roman" panose="02020603050405020304" pitchFamily="18" charset="0"/>
                          <a:cs typeface="Times New Roman" panose="02020603050405020304" pitchFamily="18" charset="0"/>
                        </a:rPr>
                        <a:t>Handcrafted features + SVM</a:t>
                      </a:r>
                    </a:p>
                  </a:txBody>
                  <a:tcPr anchor="ctr"/>
                </a:tc>
                <a:tc>
                  <a:txBody>
                    <a:bodyPr/>
                    <a:lstStyle/>
                    <a:p>
                      <a:r>
                        <a:rPr lang="en-IN" dirty="0">
                          <a:latin typeface="Times New Roman" panose="02020603050405020304" pitchFamily="18" charset="0"/>
                          <a:cs typeface="Times New Roman" panose="02020603050405020304" pitchFamily="18" charset="0"/>
                        </a:rPr>
                        <a:t>Simple &amp; interpretable</a:t>
                      </a:r>
                    </a:p>
                  </a:txBody>
                  <a:tcPr anchor="ctr"/>
                </a:tc>
                <a:tc>
                  <a:txBody>
                    <a:bodyPr/>
                    <a:lstStyle/>
                    <a:p>
                      <a:r>
                        <a:rPr lang="en-US" dirty="0">
                          <a:latin typeface="Times New Roman" panose="02020603050405020304" pitchFamily="18" charset="0"/>
                          <a:cs typeface="Times New Roman" panose="02020603050405020304" pitchFamily="18" charset="0"/>
                        </a:rPr>
                        <a:t>Very low accuracy, can't detect complex patterns</a:t>
                      </a:r>
                    </a:p>
                  </a:txBody>
                  <a:tcPr anchor="ctr"/>
                </a:tc>
                <a:extLst>
                  <a:ext uri="{0D108BD9-81ED-4DB2-BD59-A6C34878D82A}">
                    <a16:rowId xmlns:a16="http://schemas.microsoft.com/office/drawing/2014/main" val="2738822168"/>
                  </a:ext>
                </a:extLst>
              </a:tr>
              <a:tr h="1481513">
                <a:tc>
                  <a:txBody>
                    <a:bodyPr/>
                    <a:lstStyle/>
                    <a:p>
                      <a:r>
                        <a:rPr lang="en-US">
                          <a:latin typeface="Times New Roman" panose="02020603050405020304" pitchFamily="18" charset="0"/>
                          <a:cs typeface="Times New Roman" panose="02020603050405020304" pitchFamily="18" charset="0"/>
                        </a:rPr>
                        <a:t>Gastric cancer detection using texture and color features</a:t>
                      </a:r>
                    </a:p>
                  </a:txBody>
                  <a:tcPr anchor="ctr"/>
                </a:tc>
                <a:tc>
                  <a:txBody>
                    <a:bodyPr/>
                    <a:lstStyle/>
                    <a:p>
                      <a:r>
                        <a:rPr lang="en-IN">
                          <a:latin typeface="Times New Roman" panose="02020603050405020304" pitchFamily="18" charset="0"/>
                          <a:cs typeface="Times New Roman" panose="02020603050405020304" pitchFamily="18" charset="0"/>
                        </a:rPr>
                        <a:t>M. Aoyama et al.</a:t>
                      </a:r>
                    </a:p>
                  </a:txBody>
                  <a:tcPr anchor="ctr"/>
                </a:tc>
                <a:tc>
                  <a:txBody>
                    <a:bodyPr/>
                    <a:lstStyle/>
                    <a:p>
                      <a:r>
                        <a:rPr lang="en-IN">
                          <a:latin typeface="Times New Roman" panose="02020603050405020304" pitchFamily="18" charset="0"/>
                          <a:cs typeface="Times New Roman" panose="02020603050405020304" pitchFamily="18" charset="0"/>
                        </a:rPr>
                        <a:t>2014</a:t>
                      </a:r>
                    </a:p>
                  </a:txBody>
                  <a:tcPr anchor="ctr"/>
                </a:tc>
                <a:tc>
                  <a:txBody>
                    <a:bodyPr/>
                    <a:lstStyle/>
                    <a:p>
                      <a:r>
                        <a:rPr lang="en-IN">
                          <a:latin typeface="Times New Roman" panose="02020603050405020304" pitchFamily="18" charset="0"/>
                          <a:cs typeface="Times New Roman" panose="02020603050405020304" pitchFamily="18" charset="0"/>
                        </a:rPr>
                        <a:t>Color-texture feature extraction</a:t>
                      </a:r>
                    </a:p>
                  </a:txBody>
                  <a:tcPr anchor="ctr"/>
                </a:tc>
                <a:tc>
                  <a:txBody>
                    <a:bodyPr/>
                    <a:lstStyle/>
                    <a:p>
                      <a:r>
                        <a:rPr lang="en-IN">
                          <a:latin typeface="Times New Roman" panose="02020603050405020304" pitchFamily="18" charset="0"/>
                          <a:cs typeface="Times New Roman" panose="02020603050405020304" pitchFamily="18" charset="0"/>
                        </a:rPr>
                        <a:t>Lightweight model</a:t>
                      </a:r>
                    </a:p>
                  </a:txBody>
                  <a:tcPr anchor="ctr"/>
                </a:tc>
                <a:tc>
                  <a:txBody>
                    <a:bodyPr/>
                    <a:lstStyle/>
                    <a:p>
                      <a:r>
                        <a:rPr lang="en-US">
                          <a:latin typeface="Times New Roman" panose="02020603050405020304" pitchFamily="18" charset="0"/>
                          <a:cs typeface="Times New Roman" panose="02020603050405020304" pitchFamily="18" charset="0"/>
                        </a:rPr>
                        <a:t>Poor performance in real-time, lacks automation</a:t>
                      </a:r>
                    </a:p>
                  </a:txBody>
                  <a:tcPr anchor="ctr"/>
                </a:tc>
                <a:extLst>
                  <a:ext uri="{0D108BD9-81ED-4DB2-BD59-A6C34878D82A}">
                    <a16:rowId xmlns:a16="http://schemas.microsoft.com/office/drawing/2014/main" val="3577821633"/>
                  </a:ext>
                </a:extLst>
              </a:tr>
              <a:tr h="1239048">
                <a:tc>
                  <a:txBody>
                    <a:bodyPr/>
                    <a:lstStyle/>
                    <a:p>
                      <a:r>
                        <a:rPr lang="en-US">
                          <a:latin typeface="Times New Roman" panose="02020603050405020304" pitchFamily="18" charset="0"/>
                          <a:cs typeface="Times New Roman" panose="02020603050405020304" pitchFamily="18" charset="0"/>
                        </a:rPr>
                        <a:t>Detection of early gastric cancer using CNN</a:t>
                      </a:r>
                    </a:p>
                  </a:txBody>
                  <a:tcPr anchor="ctr"/>
                </a:tc>
                <a:tc>
                  <a:txBody>
                    <a:bodyPr/>
                    <a:lstStyle/>
                    <a:p>
                      <a:r>
                        <a:rPr lang="en-IN">
                          <a:latin typeface="Times New Roman" panose="02020603050405020304" pitchFamily="18" charset="0"/>
                          <a:cs typeface="Times New Roman" panose="02020603050405020304" pitchFamily="18" charset="0"/>
                        </a:rPr>
                        <a:t>Y. Hirasawa et al.</a:t>
                      </a:r>
                    </a:p>
                  </a:txBody>
                  <a:tcPr anchor="ctr"/>
                </a:tc>
                <a:tc>
                  <a:txBody>
                    <a:bodyPr/>
                    <a:lstStyle/>
                    <a:p>
                      <a:r>
                        <a:rPr lang="en-IN">
                          <a:latin typeface="Times New Roman" panose="02020603050405020304" pitchFamily="18" charset="0"/>
                          <a:cs typeface="Times New Roman" panose="02020603050405020304" pitchFamily="18" charset="0"/>
                        </a:rPr>
                        <a:t>2017</a:t>
                      </a:r>
                    </a:p>
                  </a:txBody>
                  <a:tcPr anchor="ctr"/>
                </a:tc>
                <a:tc>
                  <a:txBody>
                    <a:bodyPr/>
                    <a:lstStyle/>
                    <a:p>
                      <a:r>
                        <a:rPr lang="en-IN">
                          <a:latin typeface="Times New Roman" panose="02020603050405020304" pitchFamily="18" charset="0"/>
                          <a:cs typeface="Times New Roman" panose="02020603050405020304" pitchFamily="18" charset="0"/>
                        </a:rPr>
                        <a:t>CNN</a:t>
                      </a:r>
                    </a:p>
                  </a:txBody>
                  <a:tcPr anchor="ctr"/>
                </a:tc>
                <a:tc>
                  <a:txBody>
                    <a:bodyPr/>
                    <a:lstStyle/>
                    <a:p>
                      <a:r>
                        <a:rPr lang="en-US">
                          <a:latin typeface="Times New Roman" panose="02020603050405020304" pitchFamily="18" charset="0"/>
                          <a:cs typeface="Times New Roman" panose="02020603050405020304" pitchFamily="18" charset="0"/>
                        </a:rPr>
                        <a:t>Detects lesions from large dataset</a:t>
                      </a:r>
                    </a:p>
                  </a:txBody>
                  <a:tcPr anchor="ctr"/>
                </a:tc>
                <a:tc>
                  <a:txBody>
                    <a:bodyPr/>
                    <a:lstStyle/>
                    <a:p>
                      <a:r>
                        <a:rPr lang="en-US" dirty="0">
                          <a:latin typeface="Times New Roman" panose="02020603050405020304" pitchFamily="18" charset="0"/>
                          <a:cs typeface="Times New Roman" panose="02020603050405020304" pitchFamily="18" charset="0"/>
                        </a:rPr>
                        <a:t>Struggles with false positives, lacks interpretability</a:t>
                      </a:r>
                    </a:p>
                  </a:txBody>
                  <a:tcPr anchor="ctr"/>
                </a:tc>
                <a:extLst>
                  <a:ext uri="{0D108BD9-81ED-4DB2-BD59-A6C34878D82A}">
                    <a16:rowId xmlns:a16="http://schemas.microsoft.com/office/drawing/2014/main" val="2613278988"/>
                  </a:ext>
                </a:extLst>
              </a:tr>
            </a:tbl>
          </a:graphicData>
        </a:graphic>
      </p:graphicFrame>
    </p:spTree>
    <p:extLst>
      <p:ext uri="{BB962C8B-B14F-4D97-AF65-F5344CB8AC3E}">
        <p14:creationId xmlns:p14="http://schemas.microsoft.com/office/powerpoint/2010/main" val="317525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1F4A30-31A3-E2DF-F06E-5C9D9ACD2318}"/>
              </a:ext>
            </a:extLst>
          </p:cNvPr>
          <p:cNvSpPr>
            <a:spLocks noGrp="1"/>
          </p:cNvSpPr>
          <p:nvPr>
            <p:ph type="sldNum" idx="12"/>
          </p:nvPr>
        </p:nvSpPr>
        <p:spPr>
          <a:xfrm>
            <a:off x="11720749" y="6484537"/>
            <a:ext cx="245109" cy="281304"/>
          </a:xfrm>
        </p:spPr>
        <p:txBody>
          <a:bodyPr/>
          <a:lstStyle/>
          <a:p>
            <a:pPr marL="38100" lvl="0" indent="0" algn="l" rtl="0">
              <a:spcBef>
                <a:spcPts val="0"/>
              </a:spcBef>
              <a:spcAft>
                <a:spcPts val="0"/>
              </a:spcAft>
              <a:buNone/>
            </a:pPr>
            <a:fld id="{00000000-1234-1234-1234-123412341234}" type="slidenum">
              <a:rPr lang="en-US" smtClean="0"/>
              <a:t>5</a:t>
            </a:fld>
            <a:endParaRPr lang="en-US" dirty="0"/>
          </a:p>
        </p:txBody>
      </p:sp>
      <p:sp>
        <p:nvSpPr>
          <p:cNvPr id="5" name="TextBox 4">
            <a:extLst>
              <a:ext uri="{FF2B5EF4-FFF2-40B4-BE49-F238E27FC236}">
                <a16:creationId xmlns:a16="http://schemas.microsoft.com/office/drawing/2014/main" id="{B4D8FFAF-146D-ED8D-846C-A0C6178BF48F}"/>
              </a:ext>
            </a:extLst>
          </p:cNvPr>
          <p:cNvSpPr txBox="1"/>
          <p:nvPr/>
        </p:nvSpPr>
        <p:spPr>
          <a:xfrm>
            <a:off x="4109884" y="0"/>
            <a:ext cx="4827639" cy="615553"/>
          </a:xfrm>
          <a:prstGeom prst="rect">
            <a:avLst/>
          </a:prstGeom>
          <a:noFill/>
        </p:spPr>
        <p:txBody>
          <a:bodyPr wrap="square">
            <a:spAutoFit/>
          </a:bodyPr>
          <a:lstStyle/>
          <a:p>
            <a:r>
              <a:rPr lang="en-US" sz="3400" dirty="0">
                <a:solidFill>
                  <a:srgbClr val="FF0000"/>
                </a:solidFill>
                <a:latin typeface="Times New Roman" panose="02020603050405020304" pitchFamily="18" charset="0"/>
                <a:cs typeface="Times New Roman" panose="02020603050405020304" pitchFamily="18" charset="0"/>
              </a:rPr>
              <a:t>LITERATURE SURVEY</a:t>
            </a:r>
            <a:endParaRPr lang="en-IN" sz="3400" dirty="0"/>
          </a:p>
        </p:txBody>
      </p:sp>
      <p:sp>
        <p:nvSpPr>
          <p:cNvPr id="6" name="TextBox 5">
            <a:extLst>
              <a:ext uri="{FF2B5EF4-FFF2-40B4-BE49-F238E27FC236}">
                <a16:creationId xmlns:a16="http://schemas.microsoft.com/office/drawing/2014/main" id="{84101803-5068-B4A7-9DE1-3D4C7418A730}"/>
              </a:ext>
            </a:extLst>
          </p:cNvPr>
          <p:cNvSpPr txBox="1"/>
          <p:nvPr/>
        </p:nvSpPr>
        <p:spPr>
          <a:xfrm>
            <a:off x="1248697" y="702523"/>
            <a:ext cx="10717161" cy="461665"/>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EARLY GASTRIC CANCER PREDICTION USING ENDOSCOPIC IMAGES</a:t>
            </a:r>
          </a:p>
        </p:txBody>
      </p:sp>
      <p:graphicFrame>
        <p:nvGraphicFramePr>
          <p:cNvPr id="4" name="Table 3">
            <a:extLst>
              <a:ext uri="{FF2B5EF4-FFF2-40B4-BE49-F238E27FC236}">
                <a16:creationId xmlns:a16="http://schemas.microsoft.com/office/drawing/2014/main" id="{486082C7-F5F0-F573-B531-62A093239B07}"/>
              </a:ext>
            </a:extLst>
          </p:cNvPr>
          <p:cNvGraphicFramePr>
            <a:graphicFrameLocks noGrp="1"/>
          </p:cNvGraphicFramePr>
          <p:nvPr>
            <p:extLst>
              <p:ext uri="{D42A27DB-BD31-4B8C-83A1-F6EECF244321}">
                <p14:modId xmlns:p14="http://schemas.microsoft.com/office/powerpoint/2010/main" val="2221028333"/>
              </p:ext>
            </p:extLst>
          </p:nvPr>
        </p:nvGraphicFramePr>
        <p:xfrm>
          <a:off x="1297858" y="1499157"/>
          <a:ext cx="10648335" cy="4623796"/>
        </p:xfrm>
        <a:graphic>
          <a:graphicData uri="http://schemas.openxmlformats.org/drawingml/2006/table">
            <a:tbl>
              <a:tblPr>
                <a:tableStyleId>{08FB837D-C827-4EFA-A057-4D05807E0F7C}</a:tableStyleId>
              </a:tblPr>
              <a:tblGrid>
                <a:gridCol w="1928139">
                  <a:extLst>
                    <a:ext uri="{9D8B030D-6E8A-4147-A177-3AD203B41FA5}">
                      <a16:colId xmlns:a16="http://schemas.microsoft.com/office/drawing/2014/main" val="3168737069"/>
                    </a:ext>
                  </a:extLst>
                </a:gridCol>
                <a:gridCol w="1977300">
                  <a:extLst>
                    <a:ext uri="{9D8B030D-6E8A-4147-A177-3AD203B41FA5}">
                      <a16:colId xmlns:a16="http://schemas.microsoft.com/office/drawing/2014/main" val="2380722074"/>
                    </a:ext>
                  </a:extLst>
                </a:gridCol>
                <a:gridCol w="810996">
                  <a:extLst>
                    <a:ext uri="{9D8B030D-6E8A-4147-A177-3AD203B41FA5}">
                      <a16:colId xmlns:a16="http://schemas.microsoft.com/office/drawing/2014/main" val="550858716"/>
                    </a:ext>
                  </a:extLst>
                </a:gridCol>
                <a:gridCol w="1977300">
                  <a:extLst>
                    <a:ext uri="{9D8B030D-6E8A-4147-A177-3AD203B41FA5}">
                      <a16:colId xmlns:a16="http://schemas.microsoft.com/office/drawing/2014/main" val="596161863"/>
                    </a:ext>
                  </a:extLst>
                </a:gridCol>
                <a:gridCol w="1977300">
                  <a:extLst>
                    <a:ext uri="{9D8B030D-6E8A-4147-A177-3AD203B41FA5}">
                      <a16:colId xmlns:a16="http://schemas.microsoft.com/office/drawing/2014/main" val="608158859"/>
                    </a:ext>
                  </a:extLst>
                </a:gridCol>
                <a:gridCol w="1977300">
                  <a:extLst>
                    <a:ext uri="{9D8B030D-6E8A-4147-A177-3AD203B41FA5}">
                      <a16:colId xmlns:a16="http://schemas.microsoft.com/office/drawing/2014/main" val="1126978297"/>
                    </a:ext>
                  </a:extLst>
                </a:gridCol>
              </a:tblGrid>
              <a:tr h="509109">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PAPER TITLE</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AUTHOR(S)</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algn="ctr"/>
                      <a:r>
                        <a:rPr lang="en-IN" sz="1600" b="1">
                          <a:solidFill>
                            <a:schemeClr val="tx1"/>
                          </a:solidFill>
                          <a:latin typeface="Times New Roman" panose="02020603050405020304" pitchFamily="18" charset="0"/>
                          <a:cs typeface="Times New Roman" panose="02020603050405020304" pitchFamily="18" charset="0"/>
                        </a:rPr>
                        <a:t>YEAR</a:t>
                      </a:r>
                      <a:endParaRPr lang="en-IN" sz="160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TECHNOLOGY USED</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PROS</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algn="ctr"/>
                      <a:r>
                        <a:rPr lang="en-IN" sz="1600" b="1" dirty="0">
                          <a:solidFill>
                            <a:schemeClr val="tx1"/>
                          </a:solidFill>
                          <a:latin typeface="Times New Roman" panose="02020603050405020304" pitchFamily="18" charset="0"/>
                          <a:cs typeface="Times New Roman" panose="02020603050405020304" pitchFamily="18" charset="0"/>
                        </a:rPr>
                        <a:t>CONS</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extLst>
                  <a:ext uri="{0D108BD9-81ED-4DB2-BD59-A6C34878D82A}">
                    <a16:rowId xmlns:a16="http://schemas.microsoft.com/office/drawing/2014/main" val="3304453246"/>
                  </a:ext>
                </a:extLst>
              </a:tr>
              <a:tr h="1521256">
                <a:tc>
                  <a:txBody>
                    <a:bodyPr/>
                    <a:lstStyle/>
                    <a:p>
                      <a:r>
                        <a:rPr lang="en-US">
                          <a:latin typeface="Times New Roman" panose="02020603050405020304" pitchFamily="18" charset="0"/>
                          <a:cs typeface="Times New Roman" panose="02020603050405020304" pitchFamily="18" charset="0"/>
                        </a:rPr>
                        <a:t>Deep learning for gastrointestinal disease detection</a:t>
                      </a:r>
                    </a:p>
                  </a:txBody>
                  <a:tcPr anchor="ctr"/>
                </a:tc>
                <a:tc>
                  <a:txBody>
                    <a:bodyPr/>
                    <a:lstStyle/>
                    <a:p>
                      <a:r>
                        <a:rPr lang="en-IN">
                          <a:latin typeface="Times New Roman" panose="02020603050405020304" pitchFamily="18" charset="0"/>
                          <a:cs typeface="Times New Roman" panose="02020603050405020304" pitchFamily="18" charset="0"/>
                        </a:rPr>
                        <a:t>S. Urban et al.</a:t>
                      </a:r>
                    </a:p>
                  </a:txBody>
                  <a:tcPr anchor="ctr"/>
                </a:tc>
                <a:tc>
                  <a:txBody>
                    <a:bodyPr/>
                    <a:lstStyle/>
                    <a:p>
                      <a:r>
                        <a:rPr lang="en-IN" dirty="0">
                          <a:latin typeface="Times New Roman" panose="02020603050405020304" pitchFamily="18" charset="0"/>
                          <a:cs typeface="Times New Roman" panose="02020603050405020304" pitchFamily="18" charset="0"/>
                        </a:rPr>
                        <a:t>2018</a:t>
                      </a:r>
                    </a:p>
                  </a:txBody>
                  <a:tcPr anchor="ctr"/>
                </a:tc>
                <a:tc>
                  <a:txBody>
                    <a:bodyPr/>
                    <a:lstStyle/>
                    <a:p>
                      <a:r>
                        <a:rPr lang="en-IN" dirty="0">
                          <a:latin typeface="Times New Roman" panose="02020603050405020304" pitchFamily="18" charset="0"/>
                          <a:cs typeface="Times New Roman" panose="02020603050405020304" pitchFamily="18" charset="0"/>
                        </a:rPr>
                        <a:t>CNN, </a:t>
                      </a:r>
                      <a:r>
                        <a:rPr lang="en-IN" dirty="0" err="1">
                          <a:latin typeface="Times New Roman" panose="02020603050405020304" pitchFamily="18" charset="0"/>
                          <a:cs typeface="Times New Roman" panose="02020603050405020304" pitchFamily="18" charset="0"/>
                        </a:rPr>
                        <a:t>DeepLab</a:t>
                      </a:r>
                      <a:endParaRPr lang="en-IN" dirty="0">
                        <a:latin typeface="Times New Roman" panose="02020603050405020304" pitchFamily="18" charset="0"/>
                        <a:cs typeface="Times New Roman" panose="02020603050405020304" pitchFamily="18" charset="0"/>
                      </a:endParaRPr>
                    </a:p>
                  </a:txBody>
                  <a:tcPr anchor="ctr"/>
                </a:tc>
                <a:tc>
                  <a:txBody>
                    <a:bodyPr/>
                    <a:lstStyle/>
                    <a:p>
                      <a:r>
                        <a:rPr lang="en-US">
                          <a:latin typeface="Times New Roman" panose="02020603050405020304" pitchFamily="18" charset="0"/>
                          <a:cs typeface="Times New Roman" panose="02020603050405020304" pitchFamily="18" charset="0"/>
                        </a:rPr>
                        <a:t>Broad coverage of GI tract</a:t>
                      </a:r>
                    </a:p>
                  </a:txBody>
                  <a:tcPr anchor="ctr"/>
                </a:tc>
                <a:tc>
                  <a:txBody>
                    <a:bodyPr/>
                    <a:lstStyle/>
                    <a:p>
                      <a:r>
                        <a:rPr lang="en-US" dirty="0">
                          <a:latin typeface="Times New Roman" panose="02020603050405020304" pitchFamily="18" charset="0"/>
                          <a:cs typeface="Times New Roman" panose="02020603050405020304" pitchFamily="18" charset="0"/>
                        </a:rPr>
                        <a:t>Limited gastric-specific accuracy, complex setup</a:t>
                      </a:r>
                    </a:p>
                  </a:txBody>
                  <a:tcPr anchor="ctr"/>
                </a:tc>
                <a:extLst>
                  <a:ext uri="{0D108BD9-81ED-4DB2-BD59-A6C34878D82A}">
                    <a16:rowId xmlns:a16="http://schemas.microsoft.com/office/drawing/2014/main" val="2738822168"/>
                  </a:ext>
                </a:extLst>
              </a:tr>
              <a:tr h="1231895">
                <a:tc>
                  <a:txBody>
                    <a:bodyPr/>
                    <a:lstStyle/>
                    <a:p>
                      <a:r>
                        <a:rPr lang="en-IN">
                          <a:latin typeface="Times New Roman" panose="02020603050405020304" pitchFamily="18" charset="0"/>
                          <a:cs typeface="Times New Roman" panose="02020603050405020304" pitchFamily="18" charset="0"/>
                        </a:rPr>
                        <a:t>Automated gastric ulcer classification</a:t>
                      </a:r>
                    </a:p>
                  </a:txBody>
                  <a:tcPr anchor="ctr"/>
                </a:tc>
                <a:tc>
                  <a:txBody>
                    <a:bodyPr/>
                    <a:lstStyle/>
                    <a:p>
                      <a:r>
                        <a:rPr lang="en-IN">
                          <a:latin typeface="Times New Roman" panose="02020603050405020304" pitchFamily="18" charset="0"/>
                          <a:cs typeface="Times New Roman" panose="02020603050405020304" pitchFamily="18" charset="0"/>
                        </a:rPr>
                        <a:t>Iakovidis et al.</a:t>
                      </a:r>
                    </a:p>
                  </a:txBody>
                  <a:tcPr anchor="ctr"/>
                </a:tc>
                <a:tc>
                  <a:txBody>
                    <a:bodyPr/>
                    <a:lstStyle/>
                    <a:p>
                      <a:r>
                        <a:rPr lang="en-IN">
                          <a:latin typeface="Times New Roman" panose="02020603050405020304" pitchFamily="18" charset="0"/>
                          <a:cs typeface="Times New Roman" panose="02020603050405020304" pitchFamily="18" charset="0"/>
                        </a:rPr>
                        <a:t>2010</a:t>
                      </a:r>
                    </a:p>
                  </a:txBody>
                  <a:tcPr anchor="ctr"/>
                </a:tc>
                <a:tc>
                  <a:txBody>
                    <a:bodyPr/>
                    <a:lstStyle/>
                    <a:p>
                      <a:r>
                        <a:rPr lang="en-IN">
                          <a:latin typeface="Times New Roman" panose="02020603050405020304" pitchFamily="18" charset="0"/>
                          <a:cs typeface="Times New Roman" panose="02020603050405020304" pitchFamily="18" charset="0"/>
                        </a:rPr>
                        <a:t>SVM + Image features</a:t>
                      </a:r>
                    </a:p>
                  </a:txBody>
                  <a:tcPr anchor="ctr"/>
                </a:tc>
                <a:tc>
                  <a:txBody>
                    <a:bodyPr/>
                    <a:lstStyle/>
                    <a:p>
                      <a:r>
                        <a:rPr lang="en-IN">
                          <a:latin typeface="Times New Roman" panose="02020603050405020304" pitchFamily="18" charset="0"/>
                          <a:cs typeface="Times New Roman" panose="02020603050405020304" pitchFamily="18" charset="0"/>
                        </a:rPr>
                        <a:t>Works on structured data</a:t>
                      </a:r>
                    </a:p>
                  </a:txBody>
                  <a:tcPr anchor="ctr"/>
                </a:tc>
                <a:tc>
                  <a:txBody>
                    <a:bodyPr/>
                    <a:lstStyle/>
                    <a:p>
                      <a:r>
                        <a:rPr lang="en-US">
                          <a:latin typeface="Times New Roman" panose="02020603050405020304" pitchFamily="18" charset="0"/>
                          <a:cs typeface="Times New Roman" panose="02020603050405020304" pitchFamily="18" charset="0"/>
                        </a:rPr>
                        <a:t>Not suitable for diverse real-world images</a:t>
                      </a:r>
                    </a:p>
                  </a:txBody>
                  <a:tcPr anchor="ctr"/>
                </a:tc>
                <a:extLst>
                  <a:ext uri="{0D108BD9-81ED-4DB2-BD59-A6C34878D82A}">
                    <a16:rowId xmlns:a16="http://schemas.microsoft.com/office/drawing/2014/main" val="3577821633"/>
                  </a:ext>
                </a:extLst>
              </a:tr>
              <a:tr h="1349377">
                <a:tc>
                  <a:txBody>
                    <a:bodyPr/>
                    <a:lstStyle/>
                    <a:p>
                      <a:r>
                        <a:rPr lang="en-IN">
                          <a:latin typeface="Times New Roman" panose="02020603050405020304" pitchFamily="18" charset="0"/>
                          <a:cs typeface="Times New Roman" panose="02020603050405020304" pitchFamily="18" charset="0"/>
                        </a:rPr>
                        <a:t>AI-based gastric cancer diagnosis</a:t>
                      </a:r>
                    </a:p>
                  </a:txBody>
                  <a:tcPr anchor="ctr"/>
                </a:tc>
                <a:tc>
                  <a:txBody>
                    <a:bodyPr/>
                    <a:lstStyle/>
                    <a:p>
                      <a:r>
                        <a:rPr lang="en-IN">
                          <a:latin typeface="Times New Roman" panose="02020603050405020304" pitchFamily="18" charset="0"/>
                          <a:cs typeface="Times New Roman" panose="02020603050405020304" pitchFamily="18" charset="0"/>
                        </a:rPr>
                        <a:t>J. Zhang et al.</a:t>
                      </a:r>
                    </a:p>
                  </a:txBody>
                  <a:tcPr anchor="ctr"/>
                </a:tc>
                <a:tc>
                  <a:txBody>
                    <a:bodyPr/>
                    <a:lstStyle/>
                    <a:p>
                      <a:r>
                        <a:rPr lang="en-IN">
                          <a:latin typeface="Times New Roman" panose="02020603050405020304" pitchFamily="18" charset="0"/>
                          <a:cs typeface="Times New Roman" panose="02020603050405020304" pitchFamily="18" charset="0"/>
                        </a:rPr>
                        <a:t>2016</a:t>
                      </a:r>
                    </a:p>
                  </a:txBody>
                  <a:tcPr anchor="ctr"/>
                </a:tc>
                <a:tc>
                  <a:txBody>
                    <a:bodyPr/>
                    <a:lstStyle/>
                    <a:p>
                      <a:r>
                        <a:rPr lang="it-IT">
                          <a:latin typeface="Times New Roman" panose="02020603050405020304" pitchFamily="18" charset="0"/>
                          <a:cs typeface="Times New Roman" panose="02020603050405020304" pitchFamily="18" charset="0"/>
                        </a:rPr>
                        <a:t>Hybrid AI (ANN + Image processing)</a:t>
                      </a:r>
                    </a:p>
                  </a:txBody>
                  <a:tcPr anchor="ctr"/>
                </a:tc>
                <a:tc>
                  <a:txBody>
                    <a:bodyPr/>
                    <a:lstStyle/>
                    <a:p>
                      <a:r>
                        <a:rPr lang="en-IN">
                          <a:latin typeface="Times New Roman" panose="02020603050405020304" pitchFamily="18" charset="0"/>
                          <a:cs typeface="Times New Roman" panose="02020603050405020304" pitchFamily="18" charset="0"/>
                        </a:rPr>
                        <a:t>Low cost</a:t>
                      </a:r>
                    </a:p>
                  </a:txBody>
                  <a:tcPr anchor="ctr"/>
                </a:tc>
                <a:tc>
                  <a:txBody>
                    <a:bodyPr/>
                    <a:lstStyle/>
                    <a:p>
                      <a:r>
                        <a:rPr lang="en-US" dirty="0">
                          <a:latin typeface="Times New Roman" panose="02020603050405020304" pitchFamily="18" charset="0"/>
                          <a:cs typeface="Times New Roman" panose="02020603050405020304" pitchFamily="18" charset="0"/>
                        </a:rPr>
                        <a:t>Poor accuracy compared to modern DL models</a:t>
                      </a:r>
                    </a:p>
                  </a:txBody>
                  <a:tcPr anchor="ctr"/>
                </a:tc>
                <a:extLst>
                  <a:ext uri="{0D108BD9-81ED-4DB2-BD59-A6C34878D82A}">
                    <a16:rowId xmlns:a16="http://schemas.microsoft.com/office/drawing/2014/main" val="2613278988"/>
                  </a:ext>
                </a:extLst>
              </a:tr>
            </a:tbl>
          </a:graphicData>
        </a:graphic>
      </p:graphicFrame>
    </p:spTree>
    <p:extLst>
      <p:ext uri="{BB962C8B-B14F-4D97-AF65-F5344CB8AC3E}">
        <p14:creationId xmlns:p14="http://schemas.microsoft.com/office/powerpoint/2010/main" val="262844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477455-00D6-1B9C-E725-E09F5C6D13BB}"/>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6</a:t>
            </a:fld>
            <a:endParaRPr lang="en-US"/>
          </a:p>
        </p:txBody>
      </p:sp>
      <p:sp>
        <p:nvSpPr>
          <p:cNvPr id="5" name="TextBox 4">
            <a:extLst>
              <a:ext uri="{FF2B5EF4-FFF2-40B4-BE49-F238E27FC236}">
                <a16:creationId xmlns:a16="http://schemas.microsoft.com/office/drawing/2014/main" id="{DCBC98D8-3DD1-1AD9-ACD1-C7AE327F2928}"/>
              </a:ext>
            </a:extLst>
          </p:cNvPr>
          <p:cNvSpPr txBox="1"/>
          <p:nvPr/>
        </p:nvSpPr>
        <p:spPr>
          <a:xfrm>
            <a:off x="-727589" y="106018"/>
            <a:ext cx="9707683" cy="615553"/>
          </a:xfrm>
          <a:prstGeom prst="rect">
            <a:avLst/>
          </a:prstGeom>
          <a:noFill/>
        </p:spPr>
        <p:txBody>
          <a:bodyPr wrap="square">
            <a:spAutoFit/>
          </a:bodyPr>
          <a:lstStyle/>
          <a:p>
            <a:r>
              <a:rPr lang="en-US" sz="3400" dirty="0">
                <a:solidFill>
                  <a:srgbClr val="FF0000"/>
                </a:solidFill>
                <a:latin typeface="Times New Roman" panose="02020603050405020304" pitchFamily="18" charset="0"/>
                <a:cs typeface="Times New Roman" panose="02020603050405020304" pitchFamily="18" charset="0"/>
              </a:rPr>
              <a:t>                                           LITERATURE SURVEY</a:t>
            </a:r>
            <a:endParaRPr lang="en-IN" sz="3400" dirty="0"/>
          </a:p>
        </p:txBody>
      </p:sp>
      <p:sp>
        <p:nvSpPr>
          <p:cNvPr id="6" name="TextBox 5">
            <a:extLst>
              <a:ext uri="{FF2B5EF4-FFF2-40B4-BE49-F238E27FC236}">
                <a16:creationId xmlns:a16="http://schemas.microsoft.com/office/drawing/2014/main" id="{11E252DA-373B-4192-2171-6AB9D949D599}"/>
              </a:ext>
            </a:extLst>
          </p:cNvPr>
          <p:cNvSpPr txBox="1"/>
          <p:nvPr/>
        </p:nvSpPr>
        <p:spPr>
          <a:xfrm>
            <a:off x="1189703" y="1089898"/>
            <a:ext cx="10609007" cy="461665"/>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EARLY GASTRIC CANCER PREDICTION USING ENDOSCOPIC IMAGES</a:t>
            </a:r>
          </a:p>
        </p:txBody>
      </p:sp>
      <p:graphicFrame>
        <p:nvGraphicFramePr>
          <p:cNvPr id="4" name="Table 3">
            <a:extLst>
              <a:ext uri="{FF2B5EF4-FFF2-40B4-BE49-F238E27FC236}">
                <a16:creationId xmlns:a16="http://schemas.microsoft.com/office/drawing/2014/main" id="{8A474A12-3FCA-C028-EE54-7BB647CEB518}"/>
              </a:ext>
            </a:extLst>
          </p:cNvPr>
          <p:cNvGraphicFramePr>
            <a:graphicFrameLocks noGrp="1"/>
          </p:cNvGraphicFramePr>
          <p:nvPr>
            <p:extLst>
              <p:ext uri="{D42A27DB-BD31-4B8C-83A1-F6EECF244321}">
                <p14:modId xmlns:p14="http://schemas.microsoft.com/office/powerpoint/2010/main" val="4026286310"/>
              </p:ext>
            </p:extLst>
          </p:nvPr>
        </p:nvGraphicFramePr>
        <p:xfrm>
          <a:off x="1170037" y="1672665"/>
          <a:ext cx="10697496" cy="4681648"/>
        </p:xfrm>
        <a:graphic>
          <a:graphicData uri="http://schemas.openxmlformats.org/drawingml/2006/table">
            <a:tbl>
              <a:tblPr>
                <a:tableStyleId>{08FB837D-C827-4EFA-A057-4D05807E0F7C}</a:tableStyleId>
              </a:tblPr>
              <a:tblGrid>
                <a:gridCol w="1977300">
                  <a:extLst>
                    <a:ext uri="{9D8B030D-6E8A-4147-A177-3AD203B41FA5}">
                      <a16:colId xmlns:a16="http://schemas.microsoft.com/office/drawing/2014/main" val="3168737069"/>
                    </a:ext>
                  </a:extLst>
                </a:gridCol>
                <a:gridCol w="1977300">
                  <a:extLst>
                    <a:ext uri="{9D8B030D-6E8A-4147-A177-3AD203B41FA5}">
                      <a16:colId xmlns:a16="http://schemas.microsoft.com/office/drawing/2014/main" val="2380722074"/>
                    </a:ext>
                  </a:extLst>
                </a:gridCol>
                <a:gridCol w="810996">
                  <a:extLst>
                    <a:ext uri="{9D8B030D-6E8A-4147-A177-3AD203B41FA5}">
                      <a16:colId xmlns:a16="http://schemas.microsoft.com/office/drawing/2014/main" val="550858716"/>
                    </a:ext>
                  </a:extLst>
                </a:gridCol>
                <a:gridCol w="1977300">
                  <a:extLst>
                    <a:ext uri="{9D8B030D-6E8A-4147-A177-3AD203B41FA5}">
                      <a16:colId xmlns:a16="http://schemas.microsoft.com/office/drawing/2014/main" val="596161863"/>
                    </a:ext>
                  </a:extLst>
                </a:gridCol>
                <a:gridCol w="1977300">
                  <a:extLst>
                    <a:ext uri="{9D8B030D-6E8A-4147-A177-3AD203B41FA5}">
                      <a16:colId xmlns:a16="http://schemas.microsoft.com/office/drawing/2014/main" val="608158859"/>
                    </a:ext>
                  </a:extLst>
                </a:gridCol>
                <a:gridCol w="1977300">
                  <a:extLst>
                    <a:ext uri="{9D8B030D-6E8A-4147-A177-3AD203B41FA5}">
                      <a16:colId xmlns:a16="http://schemas.microsoft.com/office/drawing/2014/main" val="1126978297"/>
                    </a:ext>
                  </a:extLst>
                </a:gridCol>
              </a:tblGrid>
              <a:tr h="509109">
                <a:tc>
                  <a:txBody>
                    <a:bodyPr/>
                    <a:lstStyle/>
                    <a:p>
                      <a:pPr algn="ctr"/>
                      <a:r>
                        <a:rPr lang="en-IN" sz="1600" b="1" dirty="0">
                          <a:latin typeface="Times New Roman" panose="02020603050405020304" pitchFamily="18" charset="0"/>
                          <a:cs typeface="Times New Roman" panose="02020603050405020304" pitchFamily="18" charset="0"/>
                        </a:rPr>
                        <a:t>PAPER TITLE</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YEAR</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TECHNOLOGY USED</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PROS</a:t>
                      </a:r>
                      <a:endParaRPr lang="en-IN" sz="1600" dirty="0">
                        <a:latin typeface="Times New Roman" panose="02020603050405020304" pitchFamily="18" charset="0"/>
                        <a:cs typeface="Times New Roman" panose="02020603050405020304" pitchFamily="18" charset="0"/>
                      </a:endParaRPr>
                    </a:p>
                  </a:txBody>
                  <a:tcPr anchor="ctr"/>
                </a:tc>
                <a:tc>
                  <a:txBody>
                    <a:bodyPr/>
                    <a:lstStyle/>
                    <a:p>
                      <a:pPr algn="ctr"/>
                      <a:r>
                        <a:rPr lang="en-IN" sz="1600" b="1" dirty="0">
                          <a:latin typeface="Times New Roman" panose="02020603050405020304" pitchFamily="18" charset="0"/>
                          <a:cs typeface="Times New Roman" panose="02020603050405020304" pitchFamily="18" charset="0"/>
                        </a:rPr>
                        <a:t>CONS</a:t>
                      </a:r>
                      <a:endParaRPr lang="en-IN"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4453246"/>
                  </a:ext>
                </a:extLst>
              </a:tr>
              <a:tr h="15212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600" dirty="0">
                          <a:latin typeface="Times New Roman" panose="02020603050405020304" pitchFamily="18" charset="0"/>
                          <a:cs typeface="Times New Roman" panose="02020603050405020304" pitchFamily="18" charset="0"/>
                        </a:rPr>
                        <a:t>Automatic polyp detection using 3D CNN and CRF</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a:buAutoNum type="alphaUcPeriod"/>
                        <a:tabLst/>
                        <a:defRPr/>
                      </a:pPr>
                      <a:r>
                        <a:rPr lang="en-IN" sz="1600" dirty="0">
                          <a:latin typeface="Times New Roman" panose="02020603050405020304" pitchFamily="18" charset="0"/>
                          <a:cs typeface="Times New Roman" panose="02020603050405020304" pitchFamily="18" charset="0"/>
                        </a:rPr>
                        <a:t>Zhou et al</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r>
                        <a:rPr lang="en-IN" sz="1600" dirty="0">
                          <a:solidFill>
                            <a:schemeClr val="tx1"/>
                          </a:solidFill>
                          <a:latin typeface="Times New Roman" panose="02020603050405020304" pitchFamily="18" charset="0"/>
                          <a:cs typeface="Times New Roman" panose="02020603050405020304" pitchFamily="18" charset="0"/>
                        </a:rPr>
                        <a:t>2021</a:t>
                      </a:r>
                    </a:p>
                  </a:txBody>
                  <a:tcPr marL="33588" marR="33588" marT="16794" marB="16794"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600" dirty="0">
                          <a:latin typeface="Times New Roman" panose="02020603050405020304" pitchFamily="18" charset="0"/>
                          <a:cs typeface="Times New Roman" panose="02020603050405020304" pitchFamily="18" charset="0"/>
                        </a:rPr>
                        <a:t>3D CNN + CRF</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600" dirty="0">
                          <a:latin typeface="Times New Roman" panose="02020603050405020304" pitchFamily="18" charset="0"/>
                          <a:cs typeface="Times New Roman" panose="02020603050405020304" pitchFamily="18" charset="0"/>
                        </a:rPr>
                        <a:t>High accuracy for video-based detection, spatial awareness</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600" dirty="0">
                          <a:latin typeface="Times New Roman" panose="02020603050405020304" pitchFamily="18" charset="0"/>
                          <a:cs typeface="Times New Roman" panose="02020603050405020304" pitchFamily="18" charset="0"/>
                        </a:rPr>
                        <a:t>Requires large labeled video datasets; computationally heavy</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extLst>
                  <a:ext uri="{0D108BD9-81ED-4DB2-BD59-A6C34878D82A}">
                    <a16:rowId xmlns:a16="http://schemas.microsoft.com/office/drawing/2014/main" val="2738822168"/>
                  </a:ext>
                </a:extLst>
              </a:tr>
              <a:tr h="1231895">
                <a:tc>
                  <a:txBody>
                    <a:bodyPr/>
                    <a:lstStyle/>
                    <a:p>
                      <a:r>
                        <a:rPr lang="en-US" sz="1600" dirty="0">
                          <a:latin typeface="Times New Roman" panose="02020603050405020304" pitchFamily="18" charset="0"/>
                          <a:cs typeface="Times New Roman" panose="02020603050405020304" pitchFamily="18" charset="0"/>
                        </a:rPr>
                        <a:t>CNN for detecting gastric cancer in endoscopic images</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r>
                        <a:rPr lang="en-IN" sz="1600" dirty="0">
                          <a:latin typeface="Times New Roman" panose="02020603050405020304" pitchFamily="18" charset="0"/>
                          <a:cs typeface="Times New Roman" panose="02020603050405020304" pitchFamily="18" charset="0"/>
                        </a:rPr>
                        <a:t>Hirasawa et al.</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r>
                        <a:rPr lang="en-IN" sz="1600" dirty="0">
                          <a:solidFill>
                            <a:schemeClr val="tx1"/>
                          </a:solidFill>
                          <a:latin typeface="Times New Roman" panose="02020603050405020304" pitchFamily="18" charset="0"/>
                          <a:cs typeface="Times New Roman" panose="02020603050405020304" pitchFamily="18" charset="0"/>
                        </a:rPr>
                        <a:t>2022</a:t>
                      </a:r>
                    </a:p>
                  </a:txBody>
                  <a:tcPr marL="33588" marR="33588" marT="16794" marB="16794" anchor="ctr"/>
                </a:tc>
                <a:tc>
                  <a:txBody>
                    <a:bodyPr/>
                    <a:lstStyle/>
                    <a:p>
                      <a:r>
                        <a:rPr lang="en-IN" sz="1600" dirty="0">
                          <a:latin typeface="Times New Roman" panose="02020603050405020304" pitchFamily="18" charset="0"/>
                          <a:cs typeface="Times New Roman" panose="02020603050405020304" pitchFamily="18" charset="0"/>
                        </a:rPr>
                        <a:t>CNN</a:t>
                      </a:r>
                      <a:endParaRPr lang="en-IN"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r>
                        <a:rPr lang="en-US" sz="1600" dirty="0">
                          <a:latin typeface="Times New Roman" panose="02020603050405020304" pitchFamily="18" charset="0"/>
                          <a:cs typeface="Times New Roman" panose="02020603050405020304" pitchFamily="18" charset="0"/>
                        </a:rPr>
                        <a:t>Over 90% accuracy, tested on real clinical data</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tc>
                  <a:txBody>
                    <a:bodyPr/>
                    <a:lstStyle/>
                    <a:p>
                      <a:r>
                        <a:rPr lang="en-US" sz="1600" dirty="0">
                          <a:latin typeface="Times New Roman" panose="02020603050405020304" pitchFamily="18" charset="0"/>
                          <a:cs typeface="Times New Roman" panose="02020603050405020304" pitchFamily="18" charset="0"/>
                        </a:rPr>
                        <a:t>Focused on classification only, no segmentation</a:t>
                      </a:r>
                      <a:endParaRPr lang="en-US" sz="1600" dirty="0">
                        <a:solidFill>
                          <a:schemeClr val="tx1"/>
                        </a:solidFill>
                        <a:latin typeface="Times New Roman" panose="02020603050405020304" pitchFamily="18" charset="0"/>
                        <a:cs typeface="Times New Roman" panose="02020603050405020304" pitchFamily="18" charset="0"/>
                      </a:endParaRPr>
                    </a:p>
                  </a:txBody>
                  <a:tcPr marL="33588" marR="33588" marT="16794" marB="16794" anchor="ctr"/>
                </a:tc>
                <a:extLst>
                  <a:ext uri="{0D108BD9-81ED-4DB2-BD59-A6C34878D82A}">
                    <a16:rowId xmlns:a16="http://schemas.microsoft.com/office/drawing/2014/main" val="3577821633"/>
                  </a:ext>
                </a:extLst>
              </a:tr>
              <a:tr h="1349377">
                <a:tc>
                  <a:txBody>
                    <a:bodyPr/>
                    <a:lstStyle/>
                    <a:p>
                      <a:r>
                        <a:rPr lang="en-US" sz="1600" dirty="0">
                          <a:latin typeface="Times New Roman" panose="02020603050405020304" pitchFamily="18" charset="0"/>
                          <a:cs typeface="Times New Roman" panose="02020603050405020304" pitchFamily="18" charset="0"/>
                        </a:rPr>
                        <a:t>Classification of Digestive Tract Diseases Using Neural Networks</a:t>
                      </a:r>
                    </a:p>
                  </a:txBody>
                  <a:tcPr anchor="ctr"/>
                </a:tc>
                <a:tc>
                  <a:txBody>
                    <a:bodyPr/>
                    <a:lstStyle/>
                    <a:p>
                      <a:r>
                        <a:rPr lang="en-IN" sz="1600" dirty="0">
                          <a:latin typeface="Times New Roman" panose="02020603050405020304" pitchFamily="18" charset="0"/>
                          <a:cs typeface="Times New Roman" panose="02020603050405020304" pitchFamily="18" charset="0"/>
                        </a:rPr>
                        <a:t>Razzak, Imran et al.</a:t>
                      </a:r>
                    </a:p>
                  </a:txBody>
                  <a:tcPr anchor="ctr"/>
                </a:tc>
                <a:tc>
                  <a:txBody>
                    <a:bodyPr/>
                    <a:lstStyle/>
                    <a:p>
                      <a:r>
                        <a:rPr lang="en-IN" sz="1600" dirty="0">
                          <a:latin typeface="Times New Roman" panose="02020603050405020304" pitchFamily="18" charset="0"/>
                          <a:cs typeface="Times New Roman" panose="02020603050405020304" pitchFamily="18" charset="0"/>
                        </a:rPr>
                        <a:t>2007</a:t>
                      </a:r>
                    </a:p>
                  </a:txBody>
                  <a:tcPr anchor="ctr"/>
                </a:tc>
                <a:tc>
                  <a:txBody>
                    <a:bodyPr/>
                    <a:lstStyle/>
                    <a:p>
                      <a:r>
                        <a:rPr lang="en-IN" sz="1600" dirty="0">
                          <a:latin typeface="Times New Roman" panose="02020603050405020304" pitchFamily="18" charset="0"/>
                          <a:cs typeface="Times New Roman" panose="02020603050405020304" pitchFamily="18" charset="0"/>
                        </a:rPr>
                        <a:t>Shallow neural networks</a:t>
                      </a:r>
                    </a:p>
                  </a:txBody>
                  <a:tcPr anchor="ctr"/>
                </a:tc>
                <a:tc>
                  <a:txBody>
                    <a:bodyPr/>
                    <a:lstStyle/>
                    <a:p>
                      <a:r>
                        <a:rPr lang="en-US" sz="1600" dirty="0">
                          <a:latin typeface="Times New Roman" panose="02020603050405020304" pitchFamily="18" charset="0"/>
                          <a:cs typeface="Times New Roman" panose="02020603050405020304" pitchFamily="18" charset="0"/>
                        </a:rPr>
                        <a:t>Pioneered ML in GI disease detection</a:t>
                      </a:r>
                    </a:p>
                  </a:txBody>
                  <a:tcPr anchor="ctr"/>
                </a:tc>
                <a:tc>
                  <a:txBody>
                    <a:bodyPr/>
                    <a:lstStyle/>
                    <a:p>
                      <a:r>
                        <a:rPr lang="en-US" sz="1600" dirty="0">
                          <a:latin typeface="Times New Roman" panose="02020603050405020304" pitchFamily="18" charset="0"/>
                          <a:cs typeface="Times New Roman" panose="02020603050405020304" pitchFamily="18" charset="0"/>
                        </a:rPr>
                        <a:t>Limited learning capacity; unable to capture spatial features in images</a:t>
                      </a:r>
                    </a:p>
                  </a:txBody>
                  <a:tcPr anchor="ctr"/>
                </a:tc>
                <a:extLst>
                  <a:ext uri="{0D108BD9-81ED-4DB2-BD59-A6C34878D82A}">
                    <a16:rowId xmlns:a16="http://schemas.microsoft.com/office/drawing/2014/main" val="2613278988"/>
                  </a:ext>
                </a:extLst>
              </a:tr>
            </a:tbl>
          </a:graphicData>
        </a:graphic>
      </p:graphicFrame>
    </p:spTree>
    <p:extLst>
      <p:ext uri="{BB962C8B-B14F-4D97-AF65-F5344CB8AC3E}">
        <p14:creationId xmlns:p14="http://schemas.microsoft.com/office/powerpoint/2010/main" val="241658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3188991" y="190685"/>
            <a:ext cx="6635750" cy="56642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altLang="en-US" sz="3600" dirty="0">
                <a:solidFill>
                  <a:srgbClr val="FF0000"/>
                </a:solidFill>
                <a:latin typeface="Times New Roman" panose="02020603050405020304" pitchFamily="18" charset="0"/>
                <a:cs typeface="Times New Roman" panose="02020603050405020304" pitchFamily="18" charset="0"/>
              </a:rPr>
              <a:t>TECHNOLOGY AND TOOLS </a:t>
            </a:r>
          </a:p>
        </p:txBody>
      </p:sp>
      <p:sp>
        <p:nvSpPr>
          <p:cNvPr id="102" name="Google Shape;102;p5"/>
          <p:cNvSpPr txBox="1"/>
          <p:nvPr/>
        </p:nvSpPr>
        <p:spPr>
          <a:xfrm>
            <a:off x="11585575" y="6514910"/>
            <a:ext cx="153000" cy="277200"/>
          </a:xfrm>
          <a:prstGeom prst="rect">
            <a:avLst/>
          </a:prstGeom>
          <a:noFill/>
          <a:ln>
            <a:noFill/>
          </a:ln>
        </p:spPr>
        <p:txBody>
          <a:bodyPr spcFirstLastPara="1" wrap="square" lIns="0" tIns="0" rIns="0" bIns="0" anchor="t" anchorCtr="0">
            <a:spAutoFit/>
          </a:bodyPr>
          <a:lstStyle/>
          <a:p>
            <a:pPr marL="12700" marR="0" lvl="0" indent="0" algn="l" rtl="0">
              <a:lnSpc>
                <a:spcPct val="116000"/>
              </a:lnSpc>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5"/>
          <p:cNvSpPr txBox="1">
            <a:spLocks noGrp="1"/>
          </p:cNvSpPr>
          <p:nvPr>
            <p:ph type="sldNum" idx="12"/>
          </p:nvPr>
        </p:nvSpPr>
        <p:spPr>
          <a:xfrm>
            <a:off x="11034278" y="6514910"/>
            <a:ext cx="466841" cy="321306"/>
          </a:xfrm>
          <a:prstGeom prst="rect">
            <a:avLst/>
          </a:prstGeom>
        </p:spPr>
        <p:txBody>
          <a:bodyPr spcFirstLastPara="1" wrap="square" lIns="0" tIns="0" rIns="0" bIns="0" anchor="t" anchorCtr="0">
            <a:spAutoFit/>
          </a:bodyPr>
          <a:lstStyle/>
          <a:p>
            <a:pPr marL="38100" lvl="0" indent="0" algn="l" rtl="0">
              <a:spcBef>
                <a:spcPts val="0"/>
              </a:spcBef>
              <a:spcAft>
                <a:spcPts val="0"/>
              </a:spcAft>
              <a:buClr>
                <a:srgbClr val="000000"/>
              </a:buClr>
              <a:buFont typeface="Arial" panose="020B0604020202020204"/>
              <a:buNone/>
            </a:pPr>
            <a:fld id="{00000000-1234-1234-1234-123412341234}" type="slidenum">
              <a:rPr lang="en-US"/>
              <a:t>7</a:t>
            </a:fld>
            <a:endParaRPr lang="en-US"/>
          </a:p>
        </p:txBody>
      </p:sp>
      <p:sp>
        <p:nvSpPr>
          <p:cNvPr id="2" name="TextBox 1">
            <a:extLst>
              <a:ext uri="{FF2B5EF4-FFF2-40B4-BE49-F238E27FC236}">
                <a16:creationId xmlns:a16="http://schemas.microsoft.com/office/drawing/2014/main" id="{CAC4ECB0-6DAD-2A0F-7481-E1547D8E0D96}"/>
              </a:ext>
            </a:extLst>
          </p:cNvPr>
          <p:cNvSpPr txBox="1"/>
          <p:nvPr/>
        </p:nvSpPr>
        <p:spPr>
          <a:xfrm>
            <a:off x="1351236" y="959644"/>
            <a:ext cx="9332209" cy="5693866"/>
          </a:xfrm>
          <a:prstGeom prst="rect">
            <a:avLst/>
          </a:prstGeom>
          <a:noFill/>
        </p:spPr>
        <p:txBody>
          <a:bodyPr wrap="square" rtlCol="0">
            <a:spAutoFit/>
          </a:bodyPr>
          <a:lstStyle/>
          <a:p>
            <a:r>
              <a:rPr lang="en-IN" sz="2600" b="1" dirty="0">
                <a:latin typeface="Times New Roman" panose="02020603050405020304" pitchFamily="18" charset="0"/>
                <a:cs typeface="Times New Roman" panose="02020603050405020304" pitchFamily="18" charset="0"/>
              </a:rPr>
              <a:t>TOOLS AND LIBRARIES:</a:t>
            </a:r>
            <a:endParaRPr lang="en-IN" sz="26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Google Collab</a:t>
            </a:r>
          </a:p>
          <a:p>
            <a:pPr marL="342900" indent="-3429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Kvasir dataset</a:t>
            </a:r>
          </a:p>
          <a:p>
            <a:pPr marL="342900" indent="-3429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TensorFlow</a:t>
            </a:r>
          </a:p>
          <a:p>
            <a:endParaRPr lang="en-IN" sz="2600" dirty="0">
              <a:latin typeface="Times New Roman" panose="02020603050405020304" pitchFamily="18" charset="0"/>
              <a:cs typeface="Times New Roman" panose="02020603050405020304" pitchFamily="18" charset="0"/>
            </a:endParaRPr>
          </a:p>
          <a:p>
            <a:r>
              <a:rPr lang="en-IN" sz="2600" b="1" dirty="0">
                <a:latin typeface="Times New Roman" panose="02020603050405020304" pitchFamily="18" charset="0"/>
                <a:cs typeface="Times New Roman" panose="02020603050405020304" pitchFamily="18" charset="0"/>
              </a:rPr>
              <a:t>TECHNOLOGY USED</a:t>
            </a:r>
          </a:p>
          <a:p>
            <a:pPr marL="342900" indent="-3429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Deep learning</a:t>
            </a:r>
          </a:p>
          <a:p>
            <a:pPr marL="342900" indent="-342900">
              <a:buFont typeface="Wingdings" panose="05000000000000000000" pitchFamily="2" charset="2"/>
              <a:buChar char="Ø"/>
            </a:pPr>
            <a:r>
              <a:rPr lang="en-IN" sz="2600" dirty="0">
                <a:latin typeface="Times New Roman" panose="02020603050405020304" pitchFamily="18" charset="0"/>
                <a:cs typeface="Times New Roman" panose="02020603050405020304" pitchFamily="18" charset="0"/>
              </a:rPr>
              <a:t>Transfer learning</a:t>
            </a:r>
          </a:p>
          <a:p>
            <a:endParaRPr lang="en-IN" sz="2600" dirty="0">
              <a:latin typeface="Times New Roman" panose="02020603050405020304" pitchFamily="18" charset="0"/>
              <a:cs typeface="Times New Roman" panose="02020603050405020304" pitchFamily="18" charset="0"/>
            </a:endParaRPr>
          </a:p>
          <a:p>
            <a:r>
              <a:rPr lang="en-IN" sz="2600" b="1" dirty="0">
                <a:latin typeface="Times New Roman" panose="02020603050405020304" pitchFamily="18" charset="0"/>
                <a:cs typeface="Times New Roman" panose="02020603050405020304" pitchFamily="18" charset="0"/>
              </a:rPr>
              <a:t>CLASSIFICATION ALGORITHMS </a:t>
            </a:r>
          </a:p>
          <a:p>
            <a:pPr marL="342900" indent="-342900">
              <a:buFont typeface="Wingdings" panose="05000000000000000000" pitchFamily="2" charset="2"/>
              <a:buChar char="Ø"/>
            </a:pPr>
            <a:r>
              <a:rPr lang="en-IN" sz="2600" dirty="0" err="1">
                <a:latin typeface="Times New Roman" panose="02020603050405020304" pitchFamily="18" charset="0"/>
                <a:cs typeface="Times New Roman" panose="02020603050405020304" pitchFamily="18" charset="0"/>
              </a:rPr>
              <a:t>DeepCNN</a:t>
            </a:r>
            <a:r>
              <a:rPr lang="en-IN" sz="2600" dirty="0">
                <a:latin typeface="Times New Roman" panose="02020603050405020304" pitchFamily="18" charset="0"/>
                <a:cs typeface="Times New Roman" panose="02020603050405020304" pitchFamily="18" charset="0"/>
              </a:rPr>
              <a:t> + VGG19</a:t>
            </a:r>
          </a:p>
          <a:p>
            <a:pPr marL="342900" indent="-342900">
              <a:buFont typeface="Wingdings" panose="05000000000000000000" pitchFamily="2" charset="2"/>
              <a:buChar char="Ø"/>
            </a:pPr>
            <a:r>
              <a:rPr lang="en-IN" sz="2600" dirty="0" err="1">
                <a:latin typeface="Times New Roman" panose="02020603050405020304" pitchFamily="18" charset="0"/>
                <a:cs typeface="Times New Roman" panose="02020603050405020304" pitchFamily="18" charset="0"/>
              </a:rPr>
              <a:t>DeepCNN</a:t>
            </a:r>
            <a:r>
              <a:rPr lang="en-IN" sz="2600" dirty="0">
                <a:latin typeface="Times New Roman" panose="02020603050405020304" pitchFamily="18" charset="0"/>
                <a:cs typeface="Times New Roman" panose="02020603050405020304" pitchFamily="18" charset="0"/>
              </a:rPr>
              <a:t> + ResNet50</a:t>
            </a:r>
          </a:p>
          <a:p>
            <a:pPr marL="342900" indent="-342900">
              <a:buFont typeface="Wingdings" panose="05000000000000000000" pitchFamily="2" charset="2"/>
              <a:buChar char="Ø"/>
            </a:pPr>
            <a:r>
              <a:rPr lang="en-IN" sz="2600" dirty="0" err="1">
                <a:latin typeface="Times New Roman" panose="02020603050405020304" pitchFamily="18" charset="0"/>
                <a:cs typeface="Times New Roman" panose="02020603050405020304" pitchFamily="18" charset="0"/>
              </a:rPr>
              <a:t>DeepCNN</a:t>
            </a:r>
            <a:r>
              <a:rPr lang="en-IN" sz="2600" dirty="0">
                <a:latin typeface="Times New Roman" panose="02020603050405020304" pitchFamily="18" charset="0"/>
                <a:cs typeface="Times New Roman" panose="02020603050405020304" pitchFamily="18" charset="0"/>
              </a:rPr>
              <a:t> + InceptionV3</a:t>
            </a:r>
          </a:p>
          <a:p>
            <a:pPr marL="342900" indent="-342900">
              <a:buFont typeface="Wingdings" panose="05000000000000000000" pitchFamily="2" charset="2"/>
              <a:buChar char="Ø"/>
            </a:pPr>
            <a:r>
              <a:rPr lang="en-IN" sz="2600" dirty="0" err="1">
                <a:latin typeface="Times New Roman" panose="02020603050405020304" pitchFamily="18" charset="0"/>
                <a:cs typeface="Times New Roman" panose="02020603050405020304" pitchFamily="18" charset="0"/>
              </a:rPr>
              <a:t>DeepCNN</a:t>
            </a:r>
            <a:r>
              <a:rPr lang="en-IN" sz="2600" dirty="0">
                <a:latin typeface="Times New Roman" panose="02020603050405020304" pitchFamily="18" charset="0"/>
                <a:cs typeface="Times New Roman" panose="02020603050405020304" pitchFamily="18" charset="0"/>
              </a:rPr>
              <a:t> + </a:t>
            </a:r>
            <a:r>
              <a:rPr lang="en-IN" sz="2600" dirty="0" err="1">
                <a:latin typeface="Times New Roman" panose="02020603050405020304" pitchFamily="18" charset="0"/>
                <a:cs typeface="Times New Roman" panose="02020603050405020304" pitchFamily="18" charset="0"/>
              </a:rPr>
              <a:t>EfficientNet</a:t>
            </a:r>
            <a:endParaRPr lang="en-IN"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7BB6-7E2D-AEDE-2332-6BE2A9899EA1}"/>
              </a:ext>
            </a:extLst>
          </p:cNvPr>
          <p:cNvSpPr>
            <a:spLocks noGrp="1"/>
          </p:cNvSpPr>
          <p:nvPr>
            <p:ph type="title"/>
          </p:nvPr>
        </p:nvSpPr>
        <p:spPr>
          <a:xfrm>
            <a:off x="4544962" y="230567"/>
            <a:ext cx="3810000" cy="624840"/>
          </a:xfrm>
        </p:spPr>
        <p:txBody>
          <a:bodyPr/>
          <a:lstStyle/>
          <a:p>
            <a:r>
              <a:rPr lang="en-IN" sz="3600" dirty="0">
                <a:solidFill>
                  <a:srgbClr val="FF0000"/>
                </a:solidFill>
                <a:latin typeface="Times New Roman" panose="02020603050405020304" pitchFamily="18" charset="0"/>
                <a:cs typeface="Times New Roman" panose="02020603050405020304" pitchFamily="18" charset="0"/>
              </a:rPr>
              <a:t>EXISTING WORK</a:t>
            </a:r>
          </a:p>
        </p:txBody>
      </p:sp>
      <p:sp>
        <p:nvSpPr>
          <p:cNvPr id="3" name="Slide Number Placeholder 2">
            <a:extLst>
              <a:ext uri="{FF2B5EF4-FFF2-40B4-BE49-F238E27FC236}">
                <a16:creationId xmlns:a16="http://schemas.microsoft.com/office/drawing/2014/main" id="{4E01D27E-6896-E685-8660-C3ED82246024}"/>
              </a:ext>
            </a:extLst>
          </p:cNvPr>
          <p:cNvSpPr>
            <a:spLocks noGrp="1"/>
          </p:cNvSpPr>
          <p:nvPr>
            <p:ph type="sldNum" idx="12"/>
          </p:nvPr>
        </p:nvSpPr>
        <p:spPr>
          <a:xfrm>
            <a:off x="11034279" y="6514910"/>
            <a:ext cx="355081" cy="343090"/>
          </a:xfrm>
        </p:spPr>
        <p:txBody>
          <a:bodyPr/>
          <a:lstStyle/>
          <a:p>
            <a:pPr marL="38100" lvl="0" indent="0" algn="l" rtl="0">
              <a:spcBef>
                <a:spcPts val="0"/>
              </a:spcBef>
              <a:spcAft>
                <a:spcPts val="0"/>
              </a:spcAft>
              <a:buNone/>
            </a:pPr>
            <a:fld id="{00000000-1234-1234-1234-123412341234}" type="slidenum">
              <a:rPr lang="en-US" smtClean="0"/>
              <a:t>8</a:t>
            </a:fld>
            <a:endParaRPr lang="en-US" dirty="0"/>
          </a:p>
        </p:txBody>
      </p:sp>
      <p:sp>
        <p:nvSpPr>
          <p:cNvPr id="4" name="TextBox 3">
            <a:extLst>
              <a:ext uri="{FF2B5EF4-FFF2-40B4-BE49-F238E27FC236}">
                <a16:creationId xmlns:a16="http://schemas.microsoft.com/office/drawing/2014/main" id="{68A8195B-CEAE-5FC4-A467-FA7E53ABA756}"/>
              </a:ext>
            </a:extLst>
          </p:cNvPr>
          <p:cNvSpPr txBox="1"/>
          <p:nvPr/>
        </p:nvSpPr>
        <p:spPr>
          <a:xfrm>
            <a:off x="978167" y="1088210"/>
            <a:ext cx="10943589" cy="4093428"/>
          </a:xfrm>
          <a:prstGeom prst="rect">
            <a:avLst/>
          </a:prstGeom>
          <a:noFill/>
        </p:spPr>
        <p:txBody>
          <a:bodyPr wrap="square" rtlCol="0">
            <a:spAutoFit/>
          </a:bodyPr>
          <a:lstStyle/>
          <a:p>
            <a:pPr marL="457200" indent="-45720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Previous studies used VGG, </a:t>
            </a:r>
            <a:r>
              <a:rPr lang="en-US" sz="2600" dirty="0" err="1">
                <a:latin typeface="Times New Roman" panose="02020603050405020304" pitchFamily="18" charset="0"/>
                <a:cs typeface="Times New Roman" panose="02020603050405020304" pitchFamily="18" charset="0"/>
              </a:rPr>
              <a:t>ResNet</a:t>
            </a:r>
            <a:r>
              <a:rPr lang="en-US" sz="2600" dirty="0">
                <a:latin typeface="Times New Roman" panose="02020603050405020304" pitchFamily="18" charset="0"/>
                <a:cs typeface="Times New Roman" panose="02020603050405020304" pitchFamily="18" charset="0"/>
              </a:rPr>
              <a:t> on endoscopic images to classify gastric cancer, but they often </a:t>
            </a:r>
            <a:r>
              <a:rPr lang="en-US" sz="2600" b="1" dirty="0">
                <a:latin typeface="Times New Roman" panose="02020603050405020304" pitchFamily="18" charset="0"/>
                <a:cs typeface="Times New Roman" panose="02020603050405020304" pitchFamily="18" charset="0"/>
              </a:rPr>
              <a:t>focused only on advanced stages</a:t>
            </a:r>
            <a:r>
              <a:rPr lang="en-US" sz="2600" dirty="0">
                <a:latin typeface="Times New Roman" panose="02020603050405020304" pitchFamily="18" charset="0"/>
                <a:cs typeface="Times New Roman" panose="02020603050405020304" pitchFamily="18" charset="0"/>
              </a:rPr>
              <a:t> and </a:t>
            </a:r>
            <a:r>
              <a:rPr lang="en-US" sz="2600" b="1" dirty="0">
                <a:latin typeface="Times New Roman" panose="02020603050405020304" pitchFamily="18" charset="0"/>
                <a:cs typeface="Times New Roman" panose="02020603050405020304" pitchFamily="18" charset="0"/>
              </a:rPr>
              <a:t>failed to detect early signs.</a:t>
            </a:r>
          </a:p>
          <a:p>
            <a:pPr marL="457200" indent="-457200">
              <a:buFont typeface="Wingdings" panose="05000000000000000000" pitchFamily="2" charset="2"/>
              <a:buChar char="Ø"/>
            </a:pPr>
            <a:endParaRPr lang="en-US" sz="26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Requires </a:t>
            </a:r>
            <a:r>
              <a:rPr lang="en-US" sz="2600" b="1" dirty="0">
                <a:latin typeface="Times New Roman" panose="02020603050405020304" pitchFamily="18" charset="0"/>
                <a:cs typeface="Times New Roman" panose="02020603050405020304" pitchFamily="18" charset="0"/>
              </a:rPr>
              <a:t>3D volumetric data</a:t>
            </a:r>
            <a:r>
              <a:rPr lang="en-US" sz="2600" dirty="0">
                <a:latin typeface="Times New Roman" panose="02020603050405020304" pitchFamily="18" charset="0"/>
                <a:cs typeface="Times New Roman" panose="02020603050405020304" pitchFamily="18" charset="0"/>
              </a:rPr>
              <a:t> which is not available in standard 2D endoscopic image datasets, making it unsuitable for single-image-based early cancer detection.</a:t>
            </a:r>
          </a:p>
          <a:p>
            <a:endParaRPr lang="en-US"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Class imbalance and poor feature extraction</a:t>
            </a:r>
            <a:r>
              <a:rPr lang="en-US" sz="2600" dirty="0">
                <a:latin typeface="Times New Roman" panose="02020603050405020304" pitchFamily="18" charset="0"/>
                <a:cs typeface="Times New Roman" panose="02020603050405020304" pitchFamily="18" charset="0"/>
              </a:rPr>
              <a:t> from small polyps or early lesions lead to high false-negative rates in many traditional approaches.</a:t>
            </a:r>
          </a:p>
        </p:txBody>
      </p:sp>
      <p:sp>
        <p:nvSpPr>
          <p:cNvPr id="7" name="Rectangle 3">
            <a:extLst>
              <a:ext uri="{FF2B5EF4-FFF2-40B4-BE49-F238E27FC236}">
                <a16:creationId xmlns:a16="http://schemas.microsoft.com/office/drawing/2014/main" id="{3BE5DD35-DD3D-9DC2-1D95-93D6CDC341A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175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Google Shape;304;p63"/>
          <p:cNvSpPr txBox="1">
            <a:spLocks noChangeArrowheads="1"/>
          </p:cNvSpPr>
          <p:nvPr/>
        </p:nvSpPr>
        <p:spPr bwMode="auto">
          <a:xfrm>
            <a:off x="4669444" y="152398"/>
            <a:ext cx="3450975" cy="469717"/>
          </a:xfrm>
          <a:prstGeom prst="rect">
            <a:avLst/>
          </a:prstGeom>
          <a:noFill/>
          <a:ln w="9525">
            <a:noFill/>
            <a:miter lim="800000"/>
          </a:ln>
        </p:spPr>
        <p:txBody>
          <a:bodyPr lIns="0" tIns="45000" rIns="0" bIns="0" anchor="b"/>
          <a:lstStyle/>
          <a:p>
            <a:pPr algn="ctr">
              <a:buClr>
                <a:srgbClr val="000000"/>
              </a:buClr>
              <a:buFont typeface="Arial" panose="020B0604020202020204" pitchFamily="34" charset="0"/>
              <a:buNone/>
            </a:pPr>
            <a:r>
              <a:rPr lang="en-US" sz="3200" dirty="0">
                <a:solidFill>
                  <a:srgbClr val="FF0000"/>
                </a:solidFill>
                <a:latin typeface="Times New Roman" panose="02020603050405020304" pitchFamily="18" charset="0"/>
                <a:cs typeface="Times New Roman" panose="02020603050405020304" pitchFamily="18" charset="0"/>
              </a:rPr>
              <a:t>WORK FLOW</a:t>
            </a:r>
          </a:p>
        </p:txBody>
      </p:sp>
      <p:pic>
        <p:nvPicPr>
          <p:cNvPr id="57347" name="Google Shape;307;p63"/>
          <p:cNvPicPr preferRelativeResize="0">
            <a:picLocks noChangeAspect="1" noChangeArrowheads="1"/>
          </p:cNvPicPr>
          <p:nvPr/>
        </p:nvPicPr>
        <p:blipFill>
          <a:blip r:embed="rId3"/>
          <a:srcRect/>
          <a:stretch>
            <a:fillRect/>
          </a:stretch>
        </p:blipFill>
        <p:spPr bwMode="auto">
          <a:xfrm>
            <a:off x="9763126" y="4429125"/>
            <a:ext cx="371475" cy="184785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A101857-F8CA-9A7C-50E1-95779EB3F0EE}"/>
                  </a:ext>
                </a:extLst>
              </p14:cNvPr>
              <p14:cNvContentPartPr/>
              <p14:nvPr/>
            </p14:nvContentPartPr>
            <p14:xfrm>
              <a:off x="7238970" y="1702860"/>
              <a:ext cx="360" cy="360"/>
            </p14:xfrm>
          </p:contentPart>
        </mc:Choice>
        <mc:Fallback xmlns="">
          <p:pic>
            <p:nvPicPr>
              <p:cNvPr id="4" name="Ink 3">
                <a:extLst>
                  <a:ext uri="{FF2B5EF4-FFF2-40B4-BE49-F238E27FC236}">
                    <a16:creationId xmlns:a16="http://schemas.microsoft.com/office/drawing/2014/main" id="{7A101857-F8CA-9A7C-50E1-95779EB3F0EE}"/>
                  </a:ext>
                </a:extLst>
              </p:cNvPr>
              <p:cNvPicPr/>
              <p:nvPr/>
            </p:nvPicPr>
            <p:blipFill>
              <a:blip r:embed="rId6"/>
              <a:stretch>
                <a:fillRect/>
              </a:stretch>
            </p:blipFill>
            <p:spPr>
              <a:xfrm>
                <a:off x="7229970" y="1694220"/>
                <a:ext cx="18000" cy="18000"/>
              </a:xfrm>
              <a:prstGeom prst="rect">
                <a:avLst/>
              </a:prstGeom>
            </p:spPr>
          </p:pic>
        </mc:Fallback>
      </mc:AlternateContent>
      <p:grpSp>
        <p:nvGrpSpPr>
          <p:cNvPr id="12" name="Group 11">
            <a:extLst>
              <a:ext uri="{FF2B5EF4-FFF2-40B4-BE49-F238E27FC236}">
                <a16:creationId xmlns:a16="http://schemas.microsoft.com/office/drawing/2014/main" id="{D468FC90-730C-4CE3-78EB-B58F8614890C}"/>
              </a:ext>
            </a:extLst>
          </p:cNvPr>
          <p:cNvGrpSpPr/>
          <p:nvPr/>
        </p:nvGrpSpPr>
        <p:grpSpPr>
          <a:xfrm>
            <a:off x="7109370" y="1630500"/>
            <a:ext cx="84240" cy="19440"/>
            <a:chOff x="7109370" y="1630500"/>
            <a:chExt cx="84240" cy="1944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3E911D1-ADA8-0908-1BE3-6BDDFFFE2FC5}"/>
                    </a:ext>
                  </a:extLst>
                </p14:cNvPr>
                <p14:cNvContentPartPr/>
                <p14:nvPr/>
              </p14:nvContentPartPr>
              <p14:xfrm>
                <a:off x="7155090" y="1649580"/>
                <a:ext cx="360" cy="360"/>
              </p14:xfrm>
            </p:contentPart>
          </mc:Choice>
          <mc:Fallback xmlns="">
            <p:pic>
              <p:nvPicPr>
                <p:cNvPr id="5" name="Ink 4">
                  <a:extLst>
                    <a:ext uri="{FF2B5EF4-FFF2-40B4-BE49-F238E27FC236}">
                      <a16:creationId xmlns:a16="http://schemas.microsoft.com/office/drawing/2014/main" id="{83E911D1-ADA8-0908-1BE3-6BDDFFFE2FC5}"/>
                    </a:ext>
                  </a:extLst>
                </p:cNvPr>
                <p:cNvPicPr/>
                <p:nvPr/>
              </p:nvPicPr>
              <p:blipFill>
                <a:blip r:embed="rId8"/>
                <a:stretch>
                  <a:fillRect/>
                </a:stretch>
              </p:blipFill>
              <p:spPr>
                <a:xfrm>
                  <a:off x="7092090" y="15869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F30E820-CEC5-45B9-1399-9BDD26214A51}"/>
                    </a:ext>
                  </a:extLst>
                </p14:cNvPr>
                <p14:cNvContentPartPr/>
                <p14:nvPr/>
              </p14:nvContentPartPr>
              <p14:xfrm>
                <a:off x="7155090" y="1649580"/>
                <a:ext cx="360" cy="360"/>
              </p14:xfrm>
            </p:contentPart>
          </mc:Choice>
          <mc:Fallback xmlns="">
            <p:pic>
              <p:nvPicPr>
                <p:cNvPr id="6" name="Ink 5">
                  <a:extLst>
                    <a:ext uri="{FF2B5EF4-FFF2-40B4-BE49-F238E27FC236}">
                      <a16:creationId xmlns:a16="http://schemas.microsoft.com/office/drawing/2014/main" id="{9F30E820-CEC5-45B9-1399-9BDD26214A51}"/>
                    </a:ext>
                  </a:extLst>
                </p:cNvPr>
                <p:cNvPicPr/>
                <p:nvPr/>
              </p:nvPicPr>
              <p:blipFill>
                <a:blip r:embed="rId8"/>
                <a:stretch>
                  <a:fillRect/>
                </a:stretch>
              </p:blipFill>
              <p:spPr>
                <a:xfrm>
                  <a:off x="7092090" y="15869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0BFCBB9-34D0-254F-ECB4-B716DEA7ED4B}"/>
                    </a:ext>
                  </a:extLst>
                </p14:cNvPr>
                <p14:cNvContentPartPr/>
                <p14:nvPr/>
              </p14:nvContentPartPr>
              <p14:xfrm>
                <a:off x="7109370" y="1634460"/>
                <a:ext cx="360" cy="360"/>
              </p14:xfrm>
            </p:contentPart>
          </mc:Choice>
          <mc:Fallback xmlns="">
            <p:pic>
              <p:nvPicPr>
                <p:cNvPr id="8" name="Ink 7">
                  <a:extLst>
                    <a:ext uri="{FF2B5EF4-FFF2-40B4-BE49-F238E27FC236}">
                      <a16:creationId xmlns:a16="http://schemas.microsoft.com/office/drawing/2014/main" id="{50BFCBB9-34D0-254F-ECB4-B716DEA7ED4B}"/>
                    </a:ext>
                  </a:extLst>
                </p:cNvPr>
                <p:cNvPicPr/>
                <p:nvPr/>
              </p:nvPicPr>
              <p:blipFill>
                <a:blip r:embed="rId8"/>
                <a:stretch>
                  <a:fillRect/>
                </a:stretch>
              </p:blipFill>
              <p:spPr>
                <a:xfrm>
                  <a:off x="7046370" y="15714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85F5038-75C6-B4FE-6770-36E4CA923260}"/>
                    </a:ext>
                  </a:extLst>
                </p14:cNvPr>
                <p14:cNvContentPartPr/>
                <p14:nvPr/>
              </p14:nvContentPartPr>
              <p14:xfrm>
                <a:off x="7193250" y="1630500"/>
                <a:ext cx="360" cy="360"/>
              </p14:xfrm>
            </p:contentPart>
          </mc:Choice>
          <mc:Fallback xmlns="">
            <p:pic>
              <p:nvPicPr>
                <p:cNvPr id="11" name="Ink 10">
                  <a:extLst>
                    <a:ext uri="{FF2B5EF4-FFF2-40B4-BE49-F238E27FC236}">
                      <a16:creationId xmlns:a16="http://schemas.microsoft.com/office/drawing/2014/main" id="{385F5038-75C6-B4FE-6770-36E4CA923260}"/>
                    </a:ext>
                  </a:extLst>
                </p:cNvPr>
                <p:cNvPicPr/>
                <p:nvPr/>
              </p:nvPicPr>
              <p:blipFill>
                <a:blip r:embed="rId8"/>
                <a:stretch>
                  <a:fillRect/>
                </a:stretch>
              </p:blipFill>
              <p:spPr>
                <a:xfrm>
                  <a:off x="7130250" y="1567860"/>
                  <a:ext cx="126000" cy="126000"/>
                </a:xfrm>
                <a:prstGeom prst="rect">
                  <a:avLst/>
                </a:prstGeom>
              </p:spPr>
            </p:pic>
          </mc:Fallback>
        </mc:AlternateContent>
      </p:grpSp>
      <p:pic>
        <p:nvPicPr>
          <p:cNvPr id="7" name="Picture 6">
            <a:extLst>
              <a:ext uri="{FF2B5EF4-FFF2-40B4-BE49-F238E27FC236}">
                <a16:creationId xmlns:a16="http://schemas.microsoft.com/office/drawing/2014/main" id="{D65B4775-553D-96F1-A108-C82D5AB2B76D}"/>
              </a:ext>
            </a:extLst>
          </p:cNvPr>
          <p:cNvPicPr>
            <a:picLocks noChangeAspect="1"/>
          </p:cNvPicPr>
          <p:nvPr/>
        </p:nvPicPr>
        <p:blipFill>
          <a:blip r:embed="rId12"/>
          <a:srcRect b="14018"/>
          <a:stretch>
            <a:fillRect/>
          </a:stretch>
        </p:blipFill>
        <p:spPr>
          <a:xfrm>
            <a:off x="801850" y="934065"/>
            <a:ext cx="11390149" cy="59239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2746</TotalTime>
  <Words>1068</Words>
  <Application>Microsoft Office PowerPoint</Application>
  <PresentationFormat>Widescreen</PresentationFormat>
  <Paragraphs>173</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KONGU ENGINEERING COLLEGE DEPARTMENT OF ELECTRONICS AND COMMUNICATION  ENGINEERING  COMPARITIVE ANALYSIS ON EARLY GASTRIC CANCER PREDICTION USING ENDOSCOPIC IMAGES      </vt:lpstr>
      <vt:lpstr>INTRODUCTION</vt:lpstr>
      <vt:lpstr>PROBLEM STATEMENT</vt:lpstr>
      <vt:lpstr>PowerPoint Presentation</vt:lpstr>
      <vt:lpstr>PowerPoint Presentation</vt:lpstr>
      <vt:lpstr>PowerPoint Presentation</vt:lpstr>
      <vt:lpstr>TECHNOLOGY AND TOOLS </vt:lpstr>
      <vt:lpstr>EXISTING WORK</vt:lpstr>
      <vt:lpstr>PowerPoint Presentation</vt:lpstr>
      <vt:lpstr>PROPOSED METHOD</vt:lpstr>
      <vt:lpstr>OUTPUT-VGG19</vt:lpstr>
      <vt:lpstr>VGG19 – CONFUSION MATRIX</vt:lpstr>
      <vt:lpstr>OUTPUT-VGG19</vt:lpstr>
      <vt:lpstr>OUTPUT - ResNet50</vt:lpstr>
      <vt:lpstr>ResNet50 – CONFUSION MATRIX</vt:lpstr>
      <vt:lpstr>OUTPUT – InceptionV3</vt:lpstr>
      <vt:lpstr>InceptionV3 – CONFUSION MATRIX</vt:lpstr>
      <vt:lpstr>OUTPUT – InceptionV3</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Gowtham Murugesan</dc:creator>
  <cp:lastModifiedBy>Sarankumar SS</cp:lastModifiedBy>
  <cp:revision>88</cp:revision>
  <dcterms:created xsi:type="dcterms:W3CDTF">2023-02-03T06:11:18Z</dcterms:created>
  <dcterms:modified xsi:type="dcterms:W3CDTF">2025-09-28T07:29:51Z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CCA21B7555E24D3FB40348EB3CE2AD24</vt:lpwstr>
  </property>
  <property fmtid="{D5CDD505-2E9C-101B-9397-08002B2CF9AE}" pid="4" name="KSOProductBuildVer">
    <vt:lpwstr>1033-11.2.0.11440</vt:lpwstr>
  </property>
</Properties>
</file>